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22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15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18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144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1385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9225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8070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1402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7536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2430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203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2276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C6F1B-4296-4A3B-A1A1-C0A6280B7859}" type="datetimeFigureOut">
              <a:rPr lang="it-IT" smtClean="0"/>
              <a:t>11/09/2013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E91C3-9943-49A1-952B-1A1E8AEFF9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7147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344275" cy="723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5672137" y="260648"/>
            <a:ext cx="35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</a:t>
            </a:r>
            <a:r>
              <a:rPr lang="it-IT" b="1" dirty="0" err="1" smtClean="0">
                <a:solidFill>
                  <a:srgbClr val="FF0000"/>
                </a:solidFill>
              </a:rPr>
              <a:t>have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smtClean="0">
                <a:solidFill>
                  <a:srgbClr val="FF0000"/>
                </a:solidFill>
              </a:rPr>
              <a:t>a Data Source </a:t>
            </a:r>
            <a:r>
              <a:rPr lang="it-IT" b="1" dirty="0" err="1" smtClean="0">
                <a:solidFill>
                  <a:srgbClr val="FF0000"/>
                </a:solidFill>
              </a:rPr>
              <a:t>Products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068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672137" y="260648"/>
            <a:ext cx="3580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create an </a:t>
            </a:r>
            <a:r>
              <a:rPr lang="it-IT" b="1" dirty="0" err="1" smtClean="0">
                <a:solidFill>
                  <a:srgbClr val="FF0000"/>
                </a:solidFill>
              </a:rPr>
              <a:t>other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>
                <a:solidFill>
                  <a:srgbClr val="FF0000"/>
                </a:solidFill>
              </a:rPr>
              <a:t>D</a:t>
            </a:r>
            <a:r>
              <a:rPr lang="it-IT" b="1" dirty="0" smtClean="0">
                <a:solidFill>
                  <a:srgbClr val="FF0000"/>
                </a:solidFill>
              </a:rPr>
              <a:t>ata Source from </a:t>
            </a:r>
            <a:r>
              <a:rPr lang="it-IT" b="1" dirty="0" err="1" smtClean="0">
                <a:solidFill>
                  <a:srgbClr val="FF0000"/>
                </a:solidFill>
              </a:rPr>
              <a:t>Products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65" y="-1"/>
            <a:ext cx="4113585" cy="436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2" y="2708920"/>
            <a:ext cx="6381750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146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672137" y="260648"/>
            <a:ext cx="35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</a:t>
            </a:r>
            <a:r>
              <a:rPr lang="it-IT" b="1" dirty="0" err="1" smtClean="0">
                <a:solidFill>
                  <a:srgbClr val="FF0000"/>
                </a:solidFill>
              </a:rPr>
              <a:t>add</a:t>
            </a:r>
            <a:r>
              <a:rPr lang="it-IT" b="1" dirty="0" smtClean="0">
                <a:solidFill>
                  <a:srgbClr val="FF0000"/>
                </a:solidFill>
              </a:rPr>
              <a:t> a </a:t>
            </a:r>
            <a:r>
              <a:rPr lang="it-IT" b="1" dirty="0" err="1" smtClean="0">
                <a:solidFill>
                  <a:srgbClr val="FF0000"/>
                </a:solidFill>
              </a:rPr>
              <a:t>group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1485900"/>
            <a:ext cx="633412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520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672137" y="260648"/>
            <a:ext cx="35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</a:t>
            </a:r>
            <a:r>
              <a:rPr lang="it-IT" b="1" dirty="0" err="1" smtClean="0">
                <a:solidFill>
                  <a:srgbClr val="FF0000"/>
                </a:solidFill>
              </a:rPr>
              <a:t>add</a:t>
            </a:r>
            <a:r>
              <a:rPr lang="it-IT" b="1" dirty="0" smtClean="0">
                <a:solidFill>
                  <a:srgbClr val="FF0000"/>
                </a:solidFill>
              </a:rPr>
              <a:t> a </a:t>
            </a:r>
            <a:r>
              <a:rPr lang="it-IT" b="1" dirty="0" err="1" smtClean="0">
                <a:solidFill>
                  <a:srgbClr val="FF0000"/>
                </a:solidFill>
              </a:rPr>
              <a:t>result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1462088"/>
            <a:ext cx="6353175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290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672137" y="260648"/>
            <a:ext cx="35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All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works</a:t>
            </a:r>
            <a:r>
              <a:rPr lang="it-IT" b="1" dirty="0" smtClean="0">
                <a:solidFill>
                  <a:srgbClr val="FF0000"/>
                </a:solidFill>
              </a:rPr>
              <a:t> fine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15714"/>
            <a:ext cx="885825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577" y="664327"/>
            <a:ext cx="199072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137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436096" y="260648"/>
            <a:ext cx="35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create a Relation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052736"/>
            <a:ext cx="4692551" cy="497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558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436096" y="260648"/>
            <a:ext cx="3580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click to </a:t>
            </a:r>
            <a:r>
              <a:rPr lang="it-IT" b="1" dirty="0" err="1" smtClean="0">
                <a:solidFill>
                  <a:srgbClr val="FF0000"/>
                </a:solidFill>
              </a:rPr>
              <a:t>preview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24" y="1844824"/>
            <a:ext cx="9007659" cy="417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910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436096" y="260648"/>
            <a:ext cx="3580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Error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details</a:t>
            </a:r>
            <a:r>
              <a:rPr lang="it-IT" b="1" dirty="0" smtClean="0">
                <a:solidFill>
                  <a:srgbClr val="FF0000"/>
                </a:solidFill>
              </a:rPr>
              <a:t> (</a:t>
            </a:r>
            <a:r>
              <a:rPr lang="it-IT" b="1" dirty="0" err="1" smtClean="0">
                <a:solidFill>
                  <a:srgbClr val="FF0000"/>
                </a:solidFill>
              </a:rPr>
              <a:t>see</a:t>
            </a:r>
            <a:r>
              <a:rPr lang="it-IT" b="1" dirty="0" smtClean="0">
                <a:solidFill>
                  <a:srgbClr val="FF0000"/>
                </a:solidFill>
              </a:rPr>
              <a:t> exception_details.txt)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619672" y="1916833"/>
            <a:ext cx="44644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Database </a:t>
            </a:r>
            <a:r>
              <a:rPr lang="it-IT" sz="1200" dirty="0" err="1" smtClean="0"/>
              <a:t>sql</a:t>
            </a:r>
            <a:r>
              <a:rPr lang="it-IT" sz="1200" dirty="0" smtClean="0"/>
              <a:t> server 2012</a:t>
            </a:r>
          </a:p>
          <a:p>
            <a:r>
              <a:rPr lang="it-IT" sz="1200" dirty="0" err="1" smtClean="0"/>
              <a:t>Table</a:t>
            </a:r>
            <a:endParaRPr lang="it-IT" sz="1200" dirty="0" smtClean="0"/>
          </a:p>
          <a:p>
            <a:r>
              <a:rPr lang="it-IT" sz="1200" dirty="0" smtClean="0"/>
              <a:t>CREATE TABLE [</a:t>
            </a:r>
            <a:r>
              <a:rPr lang="it-IT" sz="1200" dirty="0" err="1" smtClean="0"/>
              <a:t>dbo</a:t>
            </a:r>
            <a:r>
              <a:rPr lang="it-IT" sz="1200" dirty="0" smtClean="0"/>
              <a:t>].[</a:t>
            </a:r>
            <a:r>
              <a:rPr lang="it-IT" sz="1200" dirty="0" err="1" smtClean="0"/>
              <a:t>Products</a:t>
            </a:r>
            <a:r>
              <a:rPr lang="it-IT" sz="1200" dirty="0" smtClean="0"/>
              <a:t>](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ProductID</a:t>
            </a:r>
            <a:r>
              <a:rPr lang="it-IT" sz="1200" dirty="0" smtClean="0"/>
              <a:t>] [</a:t>
            </a:r>
            <a:r>
              <a:rPr lang="it-IT" sz="1200" dirty="0" err="1" smtClean="0"/>
              <a:t>int</a:t>
            </a:r>
            <a:r>
              <a:rPr lang="it-IT" sz="1200" dirty="0" smtClean="0"/>
              <a:t>] NOT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ProductName</a:t>
            </a:r>
            <a:r>
              <a:rPr lang="it-IT" sz="1200" dirty="0" smtClean="0"/>
              <a:t>] [</a:t>
            </a:r>
            <a:r>
              <a:rPr lang="it-IT" sz="1200" dirty="0" err="1" smtClean="0"/>
              <a:t>nvarchar</a:t>
            </a:r>
            <a:r>
              <a:rPr lang="it-IT" sz="1200" dirty="0" smtClean="0"/>
              <a:t>](40) NOT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SupplierID</a:t>
            </a:r>
            <a:r>
              <a:rPr lang="it-IT" sz="1200" dirty="0" smtClean="0"/>
              <a:t>] [</a:t>
            </a:r>
            <a:r>
              <a:rPr lang="it-IT" sz="1200" dirty="0" err="1" smtClean="0"/>
              <a:t>int</a:t>
            </a:r>
            <a:r>
              <a:rPr lang="it-IT" sz="1200" dirty="0" smtClean="0"/>
              <a:t>]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CategoryID</a:t>
            </a:r>
            <a:r>
              <a:rPr lang="it-IT" sz="1200" dirty="0" smtClean="0"/>
              <a:t>] [</a:t>
            </a:r>
            <a:r>
              <a:rPr lang="it-IT" sz="1200" dirty="0" err="1" smtClean="0"/>
              <a:t>int</a:t>
            </a:r>
            <a:r>
              <a:rPr lang="it-IT" sz="1200" dirty="0" smtClean="0"/>
              <a:t>]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QuantityPerUnit</a:t>
            </a:r>
            <a:r>
              <a:rPr lang="it-IT" sz="1200" dirty="0" smtClean="0"/>
              <a:t>] [</a:t>
            </a:r>
            <a:r>
              <a:rPr lang="it-IT" sz="1200" dirty="0" err="1" smtClean="0"/>
              <a:t>nvarchar</a:t>
            </a:r>
            <a:r>
              <a:rPr lang="it-IT" sz="1200" dirty="0" smtClean="0"/>
              <a:t>](20)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UnitPrice</a:t>
            </a:r>
            <a:r>
              <a:rPr lang="it-IT" sz="1200" dirty="0" smtClean="0"/>
              <a:t>] [</a:t>
            </a:r>
            <a:r>
              <a:rPr lang="it-IT" sz="1200" dirty="0" err="1" smtClean="0"/>
              <a:t>money</a:t>
            </a:r>
            <a:r>
              <a:rPr lang="it-IT" sz="1200" dirty="0" smtClean="0"/>
              <a:t>]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UnitsInStock</a:t>
            </a:r>
            <a:r>
              <a:rPr lang="it-IT" sz="1200" dirty="0" smtClean="0"/>
              <a:t>] [</a:t>
            </a:r>
            <a:r>
              <a:rPr lang="it-IT" sz="1200" dirty="0" err="1" smtClean="0"/>
              <a:t>smallint</a:t>
            </a:r>
            <a:r>
              <a:rPr lang="it-IT" sz="1200" dirty="0" smtClean="0"/>
              <a:t>]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UnitsOnOrder</a:t>
            </a:r>
            <a:r>
              <a:rPr lang="it-IT" sz="1200" dirty="0" smtClean="0"/>
              <a:t>] [</a:t>
            </a:r>
            <a:r>
              <a:rPr lang="it-IT" sz="1200" dirty="0" err="1" smtClean="0"/>
              <a:t>smallint</a:t>
            </a:r>
            <a:r>
              <a:rPr lang="it-IT" sz="1200" dirty="0" smtClean="0"/>
              <a:t>]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ReorderLevel</a:t>
            </a:r>
            <a:r>
              <a:rPr lang="it-IT" sz="1200" dirty="0" smtClean="0"/>
              <a:t>] [</a:t>
            </a:r>
            <a:r>
              <a:rPr lang="it-IT" sz="1200" dirty="0" err="1" smtClean="0"/>
              <a:t>smallint</a:t>
            </a:r>
            <a:r>
              <a:rPr lang="it-IT" sz="1200" dirty="0" smtClean="0"/>
              <a:t>] NULL,</a:t>
            </a:r>
          </a:p>
          <a:p>
            <a:r>
              <a:rPr lang="it-IT" sz="1200" dirty="0" smtClean="0"/>
              <a:t>	[</a:t>
            </a:r>
            <a:r>
              <a:rPr lang="it-IT" sz="1200" dirty="0" err="1" smtClean="0"/>
              <a:t>Discontinued</a:t>
            </a:r>
            <a:r>
              <a:rPr lang="it-IT" sz="1200" dirty="0" smtClean="0"/>
              <a:t>] [bit] NOT NULL</a:t>
            </a:r>
          </a:p>
          <a:p>
            <a:r>
              <a:rPr lang="it-IT" sz="1200" dirty="0" smtClean="0"/>
              <a:t>) ON [PRIMARY]</a:t>
            </a:r>
          </a:p>
          <a:p>
            <a:endParaRPr lang="it-IT" sz="1200" dirty="0" smtClean="0"/>
          </a:p>
          <a:p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619670" y="5373216"/>
            <a:ext cx="3580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But</a:t>
            </a:r>
            <a:r>
              <a:rPr lang="it-IT" b="1" dirty="0" smtClean="0">
                <a:solidFill>
                  <a:srgbClr val="FF0000"/>
                </a:solidFill>
              </a:rPr>
              <a:t> the </a:t>
            </a:r>
            <a:r>
              <a:rPr lang="it-IT" b="1" dirty="0" err="1" smtClean="0">
                <a:solidFill>
                  <a:srgbClr val="FF0000"/>
                </a:solidFill>
              </a:rPr>
              <a:t>error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occurred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also</a:t>
            </a:r>
            <a:r>
              <a:rPr lang="it-IT" b="1" dirty="0" smtClean="0">
                <a:solidFill>
                  <a:srgbClr val="FF0000"/>
                </a:solidFill>
              </a:rPr>
              <a:t> in </a:t>
            </a:r>
            <a:r>
              <a:rPr lang="it-IT" b="1" dirty="0" err="1" smtClean="0">
                <a:solidFill>
                  <a:srgbClr val="FF0000"/>
                </a:solidFill>
              </a:rPr>
              <a:t>other</a:t>
            </a:r>
            <a:r>
              <a:rPr lang="it-IT" b="1" dirty="0" smtClean="0">
                <a:solidFill>
                  <a:srgbClr val="FF0000"/>
                </a:solidFill>
              </a:rPr>
              <a:t> database with </a:t>
            </a:r>
            <a:r>
              <a:rPr lang="it-IT" b="1" dirty="0" err="1" smtClean="0">
                <a:solidFill>
                  <a:srgbClr val="FF0000"/>
                </a:solidFill>
              </a:rPr>
              <a:t>different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tables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9679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62</Words>
  <Application>Microsoft Office PowerPoint</Application>
  <PresentationFormat>Presentazione su schermo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Daniele</dc:creator>
  <cp:lastModifiedBy>Daniele</cp:lastModifiedBy>
  <cp:revision>6</cp:revision>
  <dcterms:created xsi:type="dcterms:W3CDTF">2013-09-11T15:05:49Z</dcterms:created>
  <dcterms:modified xsi:type="dcterms:W3CDTF">2013-09-11T15:33:17Z</dcterms:modified>
</cp:coreProperties>
</file>