
<file path=[Content_Types].xml><?xml version="1.0" encoding="utf-8"?>
<Types xmlns="http://schemas.openxmlformats.org/package/2006/content-types"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&#65279;<?xml version="1.0" encoding="utf-8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</p:sldIdLst>
  <p:sldSz cx="7560000" cy="10692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1" autoAdjust="0"/>
    <p:restoredTop sz="94675" autoAdjust="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&#65279;<?xml version="1.0" encoding="utf-8"?><Relationships xmlns="http://schemas.openxmlformats.org/package/2006/relationships"><Relationship Id="rId1" Type="http://schemas.openxmlformats.org/officeDocument/2006/relationships/tableStyles" Target="tableStyles.xml" /><Relationship Id="rId2" Type="http://schemas.openxmlformats.org/officeDocument/2006/relationships/viewProps" Target="viewProps.xml" /><Relationship Id="rId3" Type="http://schemas.openxmlformats.org/officeDocument/2006/relationships/presProps" Target="presProps.xml" /><Relationship Id="rId4" Type="http://schemas.openxmlformats.org/officeDocument/2006/relationships/theme" Target="theme/theme1.xml" /><Relationship Id="rId5" Type="http://schemas.openxmlformats.org/officeDocument/2006/relationships/slideMaster" Target="slideMasters/slide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0" Type="http://schemas.openxmlformats.org/officeDocument/2006/relationships/slide" Target="slides/slide25.xml" /><Relationship Id="rId31" Type="http://schemas.openxmlformats.org/officeDocument/2006/relationships/slide" Target="slides/slide26.xml" /><Relationship Id="rId32" Type="http://schemas.openxmlformats.org/officeDocument/2006/relationships/slide" Target="slides/slide27.xml" /><Relationship Id="rId33" Type="http://schemas.openxmlformats.org/officeDocument/2006/relationships/slide" Target="slides/slide28.xml" /><Relationship Id="rId34" Type="http://schemas.openxmlformats.org/officeDocument/2006/relationships/slide" Target="slides/slide29.xml" /><Relationship Id="rId35" Type="http://schemas.openxmlformats.org/officeDocument/2006/relationships/slide" Target="slides/slide30.xml" /><Relationship Id="rId36" Type="http://schemas.openxmlformats.org/officeDocument/2006/relationships/slide" Target="slides/slide31.xml" /><Relationship Id="rId37" Type="http://schemas.openxmlformats.org/officeDocument/2006/relationships/slide" Target="slides/slide32.xml" /><Relationship Id="rId38" Type="http://schemas.openxmlformats.org/officeDocument/2006/relationships/slide" Target="slides/slide33.xml" /><Relationship Id="rId39" Type="http://schemas.openxmlformats.org/officeDocument/2006/relationships/slide" Target="slides/slide34.xml" /><Relationship Id="rId40" Type="http://schemas.openxmlformats.org/officeDocument/2006/relationships/slide" Target="slides/slide35.xml" /><Relationship Id="rId41" Type="http://schemas.openxmlformats.org/officeDocument/2006/relationships/slide" Target="slides/slide36.xml" /><Relationship Id="rId42" Type="http://schemas.openxmlformats.org/officeDocument/2006/relationships/slide" Target="slides/slide37.xml" /><Relationship Id="rId43" Type="http://schemas.openxmlformats.org/officeDocument/2006/relationships/slide" Target="slides/slide38.xml" /><Relationship Id="rId44" Type="http://schemas.openxmlformats.org/officeDocument/2006/relationships/slide" Target="slides/slide39.xml" /><Relationship Id="rId45" Type="http://schemas.openxmlformats.org/officeDocument/2006/relationships/slide" Target="slides/slide40.xml" /><Relationship Id="rId46" Type="http://schemas.openxmlformats.org/officeDocument/2006/relationships/slide" Target="slides/slide41.xml" /><Relationship Id="rId47" Type="http://schemas.openxmlformats.org/officeDocument/2006/relationships/slide" Target="slides/slide42.xml" /><Relationship Id="rId48" Type="http://schemas.openxmlformats.org/officeDocument/2006/relationships/slide" Target="slides/slide43.xml" /><Relationship Id="rId49" Type="http://schemas.openxmlformats.org/officeDocument/2006/relationships/slide" Target="slides/slide44.xml" /><Relationship Id="rId50" Type="http://schemas.openxmlformats.org/officeDocument/2006/relationships/slide" Target="slides/slide45.xml" /><Relationship Id="rId51" Type="http://schemas.openxmlformats.org/officeDocument/2006/relationships/slide" Target="slides/slide46.xml" /><Relationship Id="rId52" Type="http://schemas.openxmlformats.org/officeDocument/2006/relationships/slide" Target="slides/slide47.xml" /><Relationship Id="rId53" Type="http://schemas.openxmlformats.org/officeDocument/2006/relationships/slide" Target="slides/slide48.xml" /><Relationship Id="rId54" Type="http://schemas.openxmlformats.org/officeDocument/2006/relationships/slide" Target="slides/slide49.xml" /><Relationship Id="rId55" Type="http://schemas.openxmlformats.org/officeDocument/2006/relationships/slide" Target="slides/slide50.xml" /><Relationship Id="rId56" Type="http://schemas.openxmlformats.org/officeDocument/2006/relationships/slide" Target="slides/slide51.xml" /><Relationship Id="rId57" Type="http://schemas.openxmlformats.org/officeDocument/2006/relationships/slide" Target="slides/slide52.xml" /><Relationship Id="rId58" Type="http://schemas.openxmlformats.org/officeDocument/2006/relationships/slide" Target="slides/slide53.xml" /><Relationship Id="rId59" Type="http://schemas.openxmlformats.org/officeDocument/2006/relationships/slide" Target="slides/slide54.xml" /><Relationship Id="rId60" Type="http://schemas.openxmlformats.org/officeDocument/2006/relationships/slide" Target="slides/slide55.xml" /><Relationship Id="rId61" Type="http://schemas.openxmlformats.org/officeDocument/2006/relationships/slide" Target="slides/slide56.xml" /><Relationship Id="rId62" Type="http://schemas.openxmlformats.org/officeDocument/2006/relationships/slide" Target="slides/slide57.xml" /></Relationships>
</file>

<file path=ppt/slideLayouts/_rels/slideLayout1.xml.rels>&#65279;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D0B08-7874-4091-A11F-B0CCB138CA98}" type="datetimeFigureOut">
              <a:rPr lang="ru-RU" smtClean="0"/>
              <a:t>15.04.2009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0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4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6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7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8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9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0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1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2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3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4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5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6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7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8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9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0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1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2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3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4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5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6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7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8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9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0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1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2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3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4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5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6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7.xml.rels>&#65279;<?xml version="1.0" encoding="utf-8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57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cxnSp>
        <p:nvCxnSpPr>
          <p:cNvPr id="2" name="Line 2"/>
          <p:cNvCxnSpPr/>
          <p:nvPr/>
        </p:nvCxnSpPr>
        <p:spPr>
          <a:xfrm>
            <a:off x="360000" y="936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3" name="TextBox 3"/>
          <p:cNvSpPr txBox="1"/>
          <p:nvPr/>
        </p:nvSpPr>
        <p:spPr>
          <a:xfrm>
            <a:off x="360000" y="936000"/>
            <a:ext cx="6840000" cy="331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424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4536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60000" y="4752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936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Overall Servicing Ratios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64000" y="1584000"/>
            <a:ext cx="2232000" cy="50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3247" dirty="0" smtClean="0">
                <a:solidFill>
                  <a:srgbClr val="0C0C0C"/>
                </a:solidFill>
                <a:latin typeface="Arial" pitchFamily="18" charset="0"/>
                <a:cs typeface="Arial" pitchFamily="18" charset="0"/>
              </a:rPr>
              <a:t>0.00x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896000" y="1584000"/>
            <a:ext cx="2304000" cy="50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3247" dirty="0" smtClean="0">
                <a:solidFill>
                  <a:srgbClr val="0C0C0C"/>
                </a:solidFill>
                <a:latin typeface="Arial" pitchFamily="18" charset="0"/>
                <a:cs typeface="Arial" pitchFamily="18" charset="0"/>
              </a:rPr>
              <a:t>$68,697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664000" y="1296000"/>
            <a:ext cx="223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Overall DSC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896000" y="1296000"/>
            <a:ext cx="230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Overall Surplus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230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Overall ICR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84000"/>
            <a:ext cx="2304000" cy="50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3247" dirty="0" smtClean="0">
                <a:solidFill>
                  <a:srgbClr val="0C0C0C"/>
                </a:solidFill>
                <a:latin typeface="Arial" pitchFamily="18" charset="0"/>
                <a:cs typeface="Arial" pitchFamily="18" charset="0"/>
              </a:rPr>
              <a:t>0.00x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2232000"/>
            <a:ext cx="6840000" cy="20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2232000"/>
            <a:ext cx="6840000" cy="57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2232000"/>
            <a:ext cx="6840000" cy="144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>Overall Comments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376000"/>
            <a:ext cx="6840000" cy="432000"/>
          </a:xfrm>
          <a:prstGeom prst="rect">
            <a:avLst/>
          </a:prstGeom>
          <a:noFill/>
        </p:spPr>
        <p:txBody>
          <a:bodyPr horzOverflow="clip" vertOverflow="clip" lIns="0" tIns="0" rIns="0" bIns="0" wrap="squar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592000"/>
            <a:ext cx="6840000" cy="144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>Entities in Assessment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808000"/>
            <a:ext cx="684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808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Concurrency Sole Trader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952000"/>
            <a:ext cx="684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952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Rogers Cafe Shop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3096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3096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Prospect 1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3240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Tony Stark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3384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384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Nick Fury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528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67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672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Prospect 2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816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960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960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Business Financials</a:t>
            </a:r>
          </a:p>
        </p:txBody>
      </p:sp>
      <p:cxnSp>
        <p:nvCxnSpPr>
          <p:cNvPr id="38" name="Line 38"/>
          <p:cNvCxnSpPr/>
          <p:nvPr/>
        </p:nvCxnSpPr>
        <p:spPr>
          <a:xfrm>
            <a:off x="360000" y="4176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39" name="TextBox 39"/>
          <p:cNvSpPr txBox="1"/>
          <p:nvPr/>
        </p:nvSpPr>
        <p:spPr>
          <a:xfrm>
            <a:off x="360000" y="4104000"/>
            <a:ext cx="684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DA291C"/>
                </a:solidFill>
                <a:latin typeface="Arial" pitchFamily="18" charset="0"/>
                <a:cs typeface="Arial" pitchFamily="18" charset="0"/>
              </a:rPr>
              <a:t>BUSINESS ENTITY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2232000"/>
            <a:ext cx="6840000" cy="57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2232000"/>
            <a:ext cx="6840000" cy="144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>Overall Comments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2376000"/>
            <a:ext cx="6840000" cy="432000"/>
          </a:xfrm>
          <a:prstGeom prst="rect">
            <a:avLst/>
          </a:prstGeom>
          <a:noFill/>
        </p:spPr>
        <p:txBody>
          <a:bodyPr horzOverflow="clip" vertOverflow="clip" lIns="0" tIns="0" rIns="0" bIns="0" wrap="squar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2592000"/>
            <a:ext cx="6840000" cy="144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>Entities in Assessment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2808000"/>
            <a:ext cx="684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2808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Concurrency Sole Trader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2952000"/>
            <a:ext cx="684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2952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Rogers Cafe Shop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3096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3096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Prospect 1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3240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Tony Stark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3384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3384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Nick Fury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3528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367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3672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Prospect 2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3816000"/>
            <a:ext cx="403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1 of 57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2880000" y="4320000"/>
            <a:ext cx="20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CIS/CRS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4968000" y="4320000"/>
            <a:ext cx="223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Statement Period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4320000"/>
            <a:ext cx="252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Entity Name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2880000" y="4536000"/>
            <a:ext cx="20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12321456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4968000" y="4536000"/>
            <a:ext cx="223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1/12/2018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4536000"/>
            <a:ext cx="252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Concurrency Sole Trader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2880000" y="4752000"/>
            <a:ext cx="20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225 875 344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4968000" y="4752000"/>
            <a:ext cx="223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8/31/2019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4752000"/>
            <a:ext cx="252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Rogers Cafe Shop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5256000"/>
            <a:ext cx="6840000" cy="259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5472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Depreciation / Amortisation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5256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Revenue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4824000" y="5256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$112,056</a:t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4824000" y="5472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$12,664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5688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</a:t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4824000" y="5688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6120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Net profit before tax</a:t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5904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Leasing / Hire purchase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4824000" y="5904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4824000" y="6120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$80,047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6336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non-recurring expenses</a:t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4824000" y="6336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6768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Distributions</a:t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6552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non-recurring income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4824000" y="6552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4824000" y="6768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6984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Adjusted EBITDA</a:t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4824000" y="6984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$92,711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7416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Estimated Business Taxation</a:t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7200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Adjusted EBIT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4824000" y="7200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$80,047</a:t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4824000" y="7416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$24,014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5040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57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cxnSp>
        <p:nvCxnSpPr>
          <p:cNvPr id="2" name="Line 2"/>
          <p:cNvCxnSpPr/>
          <p:nvPr/>
        </p:nvCxnSpPr>
        <p:spPr>
          <a:xfrm>
            <a:off x="360000" y="936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936000"/>
            <a:ext cx="6840000" cy="115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2 of 57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60000" y="1584000"/>
            <a:ext cx="280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Statement Period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544000" y="1584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1/12/2018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152000"/>
            <a:ext cx="280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Entity Name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168000" y="1152000"/>
            <a:ext cx="403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Concurrency Sole Trader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368000"/>
            <a:ext cx="280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CIS/CRS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544000" y="1368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12321456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872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2088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2088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Revenue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824000" y="2088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2304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2304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Depreciation / Amortisation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824000" y="2304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520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520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824000" y="2520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736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736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Leasing / Hire purchase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4824000" y="2736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952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Net profit before tax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4824000" y="2952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non-recurring expenses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824000" y="3168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384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non-recurring income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4824000" y="3384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00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00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Distributions / Dividends Paid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4824000" y="3600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16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3816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Adjusted EBITDA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824000" y="3816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032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032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Adjusted EBIT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4824000" y="4032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248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248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Estimated Business Taxation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4824000" y="4248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464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464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Business Servicing Comments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4680000"/>
            <a:ext cx="6840000" cy="79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4680000"/>
            <a:ext cx="6840000" cy="79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72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72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>Business Financials Ratios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88000"/>
            <a:ext cx="6840000" cy="64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88000"/>
            <a:ext cx="216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Business ICR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6480000" y="5688000"/>
            <a:ext cx="72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0.00x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04000"/>
            <a:ext cx="216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Business DSC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6480000" y="5904000"/>
            <a:ext cx="72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0.00x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20000"/>
            <a:ext cx="216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Business Surplus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6480000" y="6120000"/>
            <a:ext cx="72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57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cxnSp>
        <p:nvCxnSpPr>
          <p:cNvPr id="2" name="Line 2"/>
          <p:cNvCxnSpPr/>
          <p:nvPr/>
        </p:nvCxnSpPr>
        <p:spPr>
          <a:xfrm>
            <a:off x="360000" y="936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936000"/>
            <a:ext cx="6840000" cy="115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6336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3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584000"/>
            <a:ext cx="280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Statement Period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544000" y="1584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8/31/2019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152000"/>
            <a:ext cx="280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Entity Name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168000" y="1152000"/>
            <a:ext cx="403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Rogers Cafe Shop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368000"/>
            <a:ext cx="280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CIS/CRS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544000" y="1368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225 875 344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872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2088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2088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Revenue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824000" y="2088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$112,056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2304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304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Depreciation / Amortisation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4824000" y="2304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$12,664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520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520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824000" y="2520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736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Leasing / Hire purchase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824000" y="2736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Net profit before tax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4824000" y="2952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$80,047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168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non-recurring expenses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4824000" y="3168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384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384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non-recurring income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4824000" y="3384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00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600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Distributions / Dividends Paid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4824000" y="3600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3816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3816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Adjusted EBITDA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4824000" y="3816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$92,711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032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032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Adjusted EBIT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4824000" y="4032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$80,047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248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248000"/>
            <a:ext cx="32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Estimated Business Taxation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4824000" y="4248000"/>
            <a:ext cx="237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$24,014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464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4464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Business Servicing Comments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4680000"/>
            <a:ext cx="6840000" cy="79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4680000"/>
            <a:ext cx="6840000" cy="79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72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472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>Business Financials Ratios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88000"/>
            <a:ext cx="6840000" cy="64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688000"/>
            <a:ext cx="216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Business ICR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6480000" y="5688000"/>
            <a:ext cx="72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0.00x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5904000"/>
            <a:ext cx="216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Business DSC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6480000" y="5904000"/>
            <a:ext cx="72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0.00x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120000"/>
            <a:ext cx="216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Business Surplus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6480000" y="6120000"/>
            <a:ext cx="72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$68,697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8" name="Line 8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9" name="TextBox 9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4 of 57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5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96000"/>
            <a:ext cx="3600000" cy="83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96000"/>
            <a:ext cx="3600000" cy="9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9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DA291C"/>
                </a:solidFill>
                <a:latin typeface="Arial" pitchFamily="18" charset="0"/>
                <a:cs typeface="Arial" pitchFamily="18" charset="0"/>
              </a:rPr>
              <a:t>HOUSEHOLD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Entity Name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87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CIS/CRS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2016000"/>
            <a:ext cx="360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squar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This household consists of Prospect 1 and Tony Stark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2232000"/>
            <a:ext cx="3600000" cy="32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2232000"/>
            <a:ext cx="3600000" cy="32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22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223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
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4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44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
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6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664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
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8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880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
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30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309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
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33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331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
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5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52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
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7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744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
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9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960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
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41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417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
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3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39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
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6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60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
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8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824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
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50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5040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
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52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525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
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472000"/>
            <a:ext cx="3600000" cy="41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472000"/>
            <a:ext cx="3600000" cy="41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472000"/>
            <a:ext cx="360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Monthly Outgoings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 discount override % (default set to 80%)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 (assessed)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dist. discount override % (default set to 100%)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(assessed)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dist. discount override % (default set to 100%)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(assessed)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own business discount override % (default set to 100%)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received (assessed)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discount override % (default set to 100%)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 (assessed)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Distributions (other)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960000" y="1224000"/>
            <a:ext cx="1728000" cy="100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584000"/>
            <a:ext cx="172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Tony Stark</a:t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960000" y="1800000"/>
            <a:ext cx="1728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124 456 788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2016000"/>
            <a:ext cx="1728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3960000" y="2232000"/>
            <a:ext cx="1728000" cy="345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6" name="TextBox 96"/>
          <p:cNvSpPr txBox="1"/>
          <p:nvPr/>
        </p:nvSpPr>
        <p:spPr>
          <a:xfrm>
            <a:off x="3960000" y="2232000"/>
            <a:ext cx="288000" cy="10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7" name="TextBox 97"/>
          <p:cNvSpPr txBox="1"/>
          <p:nvPr/>
        </p:nvSpPr>
        <p:spPr>
          <a:xfrm>
            <a:off x="3960000" y="2232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8" name="TextBox 98"/>
          <p:cNvSpPr txBox="1"/>
          <p:nvPr/>
        </p:nvSpPr>
        <p:spPr>
          <a:xfrm>
            <a:off x="3960000" y="2448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9" name="TextBox 99"/>
          <p:cNvSpPr txBox="1"/>
          <p:nvPr/>
        </p:nvSpPr>
        <p:spPr>
          <a:xfrm>
            <a:off x="3960000" y="2664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0" name="TextBox 100"/>
          <p:cNvSpPr txBox="1"/>
          <p:nvPr/>
        </p:nvSpPr>
        <p:spPr>
          <a:xfrm>
            <a:off x="3960000" y="2880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1" name="TextBox 101"/>
          <p:cNvSpPr txBox="1"/>
          <p:nvPr/>
        </p:nvSpPr>
        <p:spPr>
          <a:xfrm>
            <a:off x="3960000" y="3096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2" name="TextBox 102"/>
          <p:cNvSpPr txBox="1"/>
          <p:nvPr/>
        </p:nvSpPr>
        <p:spPr>
          <a:xfrm>
            <a:off x="4248000" y="2232000"/>
            <a:ext cx="1440000" cy="345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4248000" y="2232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4248000" y="2232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05" name="TextBox 105"/>
          <p:cNvSpPr txBox="1"/>
          <p:nvPr/>
        </p:nvSpPr>
        <p:spPr>
          <a:xfrm>
            <a:off x="4248000" y="2448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6" name="TextBox 106"/>
          <p:cNvSpPr txBox="1"/>
          <p:nvPr/>
        </p:nvSpPr>
        <p:spPr>
          <a:xfrm>
            <a:off x="4248000" y="2448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4248000" y="2664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4248000" y="2664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09" name="TextBox 109"/>
          <p:cNvSpPr txBox="1"/>
          <p:nvPr/>
        </p:nvSpPr>
        <p:spPr>
          <a:xfrm>
            <a:off x="4248000" y="2880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0" name="TextBox 110"/>
          <p:cNvSpPr txBox="1"/>
          <p:nvPr/>
        </p:nvSpPr>
        <p:spPr>
          <a:xfrm>
            <a:off x="4248000" y="2880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11" name="TextBox 111"/>
          <p:cNvSpPr txBox="1"/>
          <p:nvPr/>
        </p:nvSpPr>
        <p:spPr>
          <a:xfrm>
            <a:off x="4248000" y="3096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4248000" y="3096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13" name="TextBox 113"/>
          <p:cNvSpPr txBox="1"/>
          <p:nvPr/>
        </p:nvSpPr>
        <p:spPr>
          <a:xfrm>
            <a:off x="4248000" y="3312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4" name="TextBox 114"/>
          <p:cNvSpPr txBox="1"/>
          <p:nvPr/>
        </p:nvSpPr>
        <p:spPr>
          <a:xfrm>
            <a:off x="4248000" y="3312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15" name="TextBox 115"/>
          <p:cNvSpPr txBox="1"/>
          <p:nvPr/>
        </p:nvSpPr>
        <p:spPr>
          <a:xfrm>
            <a:off x="4248000" y="3528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6" name="TextBox 116"/>
          <p:cNvSpPr txBox="1"/>
          <p:nvPr/>
        </p:nvSpPr>
        <p:spPr>
          <a:xfrm>
            <a:off x="4248000" y="3528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17" name="TextBox 117"/>
          <p:cNvSpPr txBox="1"/>
          <p:nvPr/>
        </p:nvSpPr>
        <p:spPr>
          <a:xfrm>
            <a:off x="4248000" y="3744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8" name="TextBox 118"/>
          <p:cNvSpPr txBox="1"/>
          <p:nvPr/>
        </p:nvSpPr>
        <p:spPr>
          <a:xfrm>
            <a:off x="4248000" y="3744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19" name="TextBox 119"/>
          <p:cNvSpPr txBox="1"/>
          <p:nvPr/>
        </p:nvSpPr>
        <p:spPr>
          <a:xfrm>
            <a:off x="4248000" y="3960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0" name="TextBox 120"/>
          <p:cNvSpPr txBox="1"/>
          <p:nvPr/>
        </p:nvSpPr>
        <p:spPr>
          <a:xfrm>
            <a:off x="4248000" y="3960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1" name="TextBox 121"/>
          <p:cNvSpPr txBox="1"/>
          <p:nvPr/>
        </p:nvSpPr>
        <p:spPr>
          <a:xfrm>
            <a:off x="4248000" y="4176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2" name="TextBox 122"/>
          <p:cNvSpPr txBox="1"/>
          <p:nvPr/>
        </p:nvSpPr>
        <p:spPr>
          <a:xfrm>
            <a:off x="4248000" y="4176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3" name="TextBox 123"/>
          <p:cNvSpPr txBox="1"/>
          <p:nvPr/>
        </p:nvSpPr>
        <p:spPr>
          <a:xfrm>
            <a:off x="4248000" y="4392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4" name="TextBox 124"/>
          <p:cNvSpPr txBox="1"/>
          <p:nvPr/>
        </p:nvSpPr>
        <p:spPr>
          <a:xfrm>
            <a:off x="4248000" y="4392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5" name="TextBox 125"/>
          <p:cNvSpPr txBox="1"/>
          <p:nvPr/>
        </p:nvSpPr>
        <p:spPr>
          <a:xfrm>
            <a:off x="4248000" y="4608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4248000" y="4608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7" name="TextBox 127"/>
          <p:cNvSpPr txBox="1"/>
          <p:nvPr/>
        </p:nvSpPr>
        <p:spPr>
          <a:xfrm>
            <a:off x="4248000" y="4824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8" name="TextBox 128"/>
          <p:cNvSpPr txBox="1"/>
          <p:nvPr/>
        </p:nvSpPr>
        <p:spPr>
          <a:xfrm>
            <a:off x="4248000" y="4824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9" name="TextBox 129"/>
          <p:cNvSpPr txBox="1"/>
          <p:nvPr/>
        </p:nvSpPr>
        <p:spPr>
          <a:xfrm>
            <a:off x="4248000" y="5040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0" name="TextBox 130"/>
          <p:cNvSpPr txBox="1"/>
          <p:nvPr/>
        </p:nvSpPr>
        <p:spPr>
          <a:xfrm>
            <a:off x="4248000" y="5040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1" name="TextBox 131"/>
          <p:cNvSpPr txBox="1"/>
          <p:nvPr/>
        </p:nvSpPr>
        <p:spPr>
          <a:xfrm>
            <a:off x="4248000" y="5256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2" name="TextBox 132"/>
          <p:cNvSpPr txBox="1"/>
          <p:nvPr/>
        </p:nvSpPr>
        <p:spPr>
          <a:xfrm>
            <a:off x="4248000" y="5256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3" name="TextBox 133"/>
          <p:cNvSpPr txBox="1"/>
          <p:nvPr/>
        </p:nvSpPr>
        <p:spPr>
          <a:xfrm>
            <a:off x="4248000" y="5472000"/>
            <a:ext cx="14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4" name="TextBox 134"/>
          <p:cNvSpPr txBox="1"/>
          <p:nvPr/>
        </p:nvSpPr>
        <p:spPr>
          <a:xfrm>
            <a:off x="3960000" y="5688000"/>
            <a:ext cx="1728000" cy="18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5" name="TextBox 135"/>
          <p:cNvSpPr txBox="1"/>
          <p:nvPr/>
        </p:nvSpPr>
        <p:spPr>
          <a:xfrm>
            <a:off x="3960000" y="5688000"/>
            <a:ext cx="1728000" cy="18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6" name="TextBox 136"/>
          <p:cNvSpPr txBox="1"/>
          <p:nvPr/>
        </p:nvSpPr>
        <p:spPr>
          <a:xfrm>
            <a:off x="3960000" y="5688000"/>
            <a:ext cx="172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7" name="TextBox 137"/>
          <p:cNvSpPr txBox="1"/>
          <p:nvPr/>
        </p:nvSpPr>
        <p:spPr>
          <a:xfrm>
            <a:off x="3960000" y="5760000"/>
            <a:ext cx="1728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8" name="TextBox 138"/>
          <p:cNvSpPr txBox="1"/>
          <p:nvPr/>
        </p:nvSpPr>
        <p:spPr>
          <a:xfrm>
            <a:off x="3960000" y="5904000"/>
            <a:ext cx="172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9" name="TextBox 139"/>
          <p:cNvSpPr txBox="1"/>
          <p:nvPr/>
        </p:nvSpPr>
        <p:spPr>
          <a:xfrm>
            <a:off x="3960000" y="5976000"/>
            <a:ext cx="1728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0" name="TextBox 140"/>
          <p:cNvSpPr txBox="1"/>
          <p:nvPr/>
        </p:nvSpPr>
        <p:spPr>
          <a:xfrm>
            <a:off x="3960000" y="6120000"/>
            <a:ext cx="172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1" name="TextBox 141"/>
          <p:cNvSpPr txBox="1"/>
          <p:nvPr/>
        </p:nvSpPr>
        <p:spPr>
          <a:xfrm>
            <a:off x="3960000" y="6192000"/>
            <a:ext cx="1728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2" name="TextBox 142"/>
          <p:cNvSpPr txBox="1"/>
          <p:nvPr/>
        </p:nvSpPr>
        <p:spPr>
          <a:xfrm>
            <a:off x="3960000" y="6336000"/>
            <a:ext cx="172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3" name="TextBox 143"/>
          <p:cNvSpPr txBox="1"/>
          <p:nvPr/>
        </p:nvSpPr>
        <p:spPr>
          <a:xfrm>
            <a:off x="3960000" y="6408000"/>
            <a:ext cx="1728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4" name="TextBox 144"/>
          <p:cNvSpPr txBox="1"/>
          <p:nvPr/>
        </p:nvSpPr>
        <p:spPr>
          <a:xfrm>
            <a:off x="3960000" y="6552000"/>
            <a:ext cx="172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5" name="TextBox 145"/>
          <p:cNvSpPr txBox="1"/>
          <p:nvPr/>
        </p:nvSpPr>
        <p:spPr>
          <a:xfrm>
            <a:off x="3960000" y="6624000"/>
            <a:ext cx="1728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6" name="TextBox 146"/>
          <p:cNvSpPr txBox="1"/>
          <p:nvPr/>
        </p:nvSpPr>
        <p:spPr>
          <a:xfrm>
            <a:off x="3960000" y="6768000"/>
            <a:ext cx="172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7" name="TextBox 147"/>
          <p:cNvSpPr txBox="1"/>
          <p:nvPr/>
        </p:nvSpPr>
        <p:spPr>
          <a:xfrm>
            <a:off x="3960000" y="6840000"/>
            <a:ext cx="1728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8" name="TextBox 148"/>
          <p:cNvSpPr txBox="1"/>
          <p:nvPr/>
        </p:nvSpPr>
        <p:spPr>
          <a:xfrm>
            <a:off x="3960000" y="6984000"/>
            <a:ext cx="172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9" name="TextBox 149"/>
          <p:cNvSpPr txBox="1"/>
          <p:nvPr/>
        </p:nvSpPr>
        <p:spPr>
          <a:xfrm>
            <a:off x="3960000" y="7056000"/>
            <a:ext cx="1728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50" name="TextBox 150"/>
          <p:cNvSpPr txBox="1"/>
          <p:nvPr/>
        </p:nvSpPr>
        <p:spPr>
          <a:xfrm>
            <a:off x="3960000" y="7200000"/>
            <a:ext cx="1728000" cy="36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1" name="TextBox 151"/>
          <p:cNvSpPr txBox="1"/>
          <p:nvPr/>
        </p:nvSpPr>
        <p:spPr>
          <a:xfrm>
            <a:off x="3960000" y="7560000"/>
            <a:ext cx="1728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2" name="TextBox 152"/>
          <p:cNvSpPr txBox="1"/>
          <p:nvPr/>
        </p:nvSpPr>
        <p:spPr>
          <a:xfrm>
            <a:off x="4896000" y="7632000"/>
            <a:ext cx="792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3" name="TextBox 153"/>
          <p:cNvSpPr txBox="1"/>
          <p:nvPr/>
        </p:nvSpPr>
        <p:spPr>
          <a:xfrm>
            <a:off x="3960000" y="7632000"/>
            <a:ext cx="936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4" name="TextBox 154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5" name="TextBox 155"/>
          <p:cNvSpPr txBox="1"/>
          <p:nvPr/>
        </p:nvSpPr>
        <p:spPr>
          <a:xfrm>
            <a:off x="5688000" y="1224000"/>
            <a:ext cx="1512000" cy="100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6" name="TextBox 156"/>
          <p:cNvSpPr txBox="1"/>
          <p:nvPr/>
        </p:nvSpPr>
        <p:spPr>
          <a:xfrm>
            <a:off x="5688000" y="158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Prospect 1</a:t>
            </a:r>
          </a:p>
        </p:txBody>
      </p:sp>
      <p:sp>
        <p:nvSpPr>
          <p:cNvPr id="157" name="TextBox 157"/>
          <p:cNvSpPr txBox="1"/>
          <p:nvPr/>
        </p:nvSpPr>
        <p:spPr>
          <a:xfrm>
            <a:off x="5688000" y="1800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8" name="TextBox 158"/>
          <p:cNvSpPr txBox="1"/>
          <p:nvPr/>
        </p:nvSpPr>
        <p:spPr>
          <a:xfrm>
            <a:off x="5688000" y="2016000"/>
            <a:ext cx="1512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9" name="TextBox 159"/>
          <p:cNvSpPr txBox="1"/>
          <p:nvPr/>
        </p:nvSpPr>
        <p:spPr>
          <a:xfrm>
            <a:off x="5688000" y="2232000"/>
            <a:ext cx="1512000" cy="345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0" name="TextBox 160"/>
          <p:cNvSpPr txBox="1"/>
          <p:nvPr/>
        </p:nvSpPr>
        <p:spPr>
          <a:xfrm>
            <a:off x="5688000" y="2232000"/>
            <a:ext cx="1512000" cy="345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1" name="TextBox 161"/>
          <p:cNvSpPr txBox="1"/>
          <p:nvPr/>
        </p:nvSpPr>
        <p:spPr>
          <a:xfrm>
            <a:off x="5688000" y="223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2" name="TextBox 162"/>
          <p:cNvSpPr txBox="1"/>
          <p:nvPr/>
        </p:nvSpPr>
        <p:spPr>
          <a:xfrm>
            <a:off x="5688000" y="223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63" name="TextBox 163"/>
          <p:cNvSpPr txBox="1"/>
          <p:nvPr/>
        </p:nvSpPr>
        <p:spPr>
          <a:xfrm>
            <a:off x="5688000" y="244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4" name="TextBox 164"/>
          <p:cNvSpPr txBox="1"/>
          <p:nvPr/>
        </p:nvSpPr>
        <p:spPr>
          <a:xfrm>
            <a:off x="5688000" y="244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65" name="TextBox 165"/>
          <p:cNvSpPr txBox="1"/>
          <p:nvPr/>
        </p:nvSpPr>
        <p:spPr>
          <a:xfrm>
            <a:off x="5688000" y="266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6" name="TextBox 166"/>
          <p:cNvSpPr txBox="1"/>
          <p:nvPr/>
        </p:nvSpPr>
        <p:spPr>
          <a:xfrm>
            <a:off x="5688000" y="266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67" name="TextBox 167"/>
          <p:cNvSpPr txBox="1"/>
          <p:nvPr/>
        </p:nvSpPr>
        <p:spPr>
          <a:xfrm>
            <a:off x="5688000" y="288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8" name="TextBox 168"/>
          <p:cNvSpPr txBox="1"/>
          <p:nvPr/>
        </p:nvSpPr>
        <p:spPr>
          <a:xfrm>
            <a:off x="5688000" y="288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69" name="TextBox 169"/>
          <p:cNvSpPr txBox="1"/>
          <p:nvPr/>
        </p:nvSpPr>
        <p:spPr>
          <a:xfrm>
            <a:off x="5688000" y="309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0" name="TextBox 170"/>
          <p:cNvSpPr txBox="1"/>
          <p:nvPr/>
        </p:nvSpPr>
        <p:spPr>
          <a:xfrm>
            <a:off x="5688000" y="309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71" name="TextBox 171"/>
          <p:cNvSpPr txBox="1"/>
          <p:nvPr/>
        </p:nvSpPr>
        <p:spPr>
          <a:xfrm>
            <a:off x="5688000" y="331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2" name="TextBox 172"/>
          <p:cNvSpPr txBox="1"/>
          <p:nvPr/>
        </p:nvSpPr>
        <p:spPr>
          <a:xfrm>
            <a:off x="5688000" y="331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73" name="TextBox 173"/>
          <p:cNvSpPr txBox="1"/>
          <p:nvPr/>
        </p:nvSpPr>
        <p:spPr>
          <a:xfrm>
            <a:off x="5688000" y="352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4" name="TextBox 174"/>
          <p:cNvSpPr txBox="1"/>
          <p:nvPr/>
        </p:nvSpPr>
        <p:spPr>
          <a:xfrm>
            <a:off x="5688000" y="352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75" name="TextBox 175"/>
          <p:cNvSpPr txBox="1"/>
          <p:nvPr/>
        </p:nvSpPr>
        <p:spPr>
          <a:xfrm>
            <a:off x="5688000" y="374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6" name="TextBox 176"/>
          <p:cNvSpPr txBox="1"/>
          <p:nvPr/>
        </p:nvSpPr>
        <p:spPr>
          <a:xfrm>
            <a:off x="5688000" y="374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77" name="TextBox 177"/>
          <p:cNvSpPr txBox="1"/>
          <p:nvPr/>
        </p:nvSpPr>
        <p:spPr>
          <a:xfrm>
            <a:off x="5688000" y="396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8" name="TextBox 178"/>
          <p:cNvSpPr txBox="1"/>
          <p:nvPr/>
        </p:nvSpPr>
        <p:spPr>
          <a:xfrm>
            <a:off x="5688000" y="396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79" name="TextBox 179"/>
          <p:cNvSpPr txBox="1"/>
          <p:nvPr/>
        </p:nvSpPr>
        <p:spPr>
          <a:xfrm>
            <a:off x="5688000" y="417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0" name="TextBox 180"/>
          <p:cNvSpPr txBox="1"/>
          <p:nvPr/>
        </p:nvSpPr>
        <p:spPr>
          <a:xfrm>
            <a:off x="5688000" y="417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81" name="TextBox 181"/>
          <p:cNvSpPr txBox="1"/>
          <p:nvPr/>
        </p:nvSpPr>
        <p:spPr>
          <a:xfrm>
            <a:off x="5688000" y="439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2" name="TextBox 182"/>
          <p:cNvSpPr txBox="1"/>
          <p:nvPr/>
        </p:nvSpPr>
        <p:spPr>
          <a:xfrm>
            <a:off x="5688000" y="439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83" name="TextBox 183"/>
          <p:cNvSpPr txBox="1"/>
          <p:nvPr/>
        </p:nvSpPr>
        <p:spPr>
          <a:xfrm>
            <a:off x="5688000" y="460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4" name="TextBox 184"/>
          <p:cNvSpPr txBox="1"/>
          <p:nvPr/>
        </p:nvSpPr>
        <p:spPr>
          <a:xfrm>
            <a:off x="5688000" y="460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85" name="TextBox 185"/>
          <p:cNvSpPr txBox="1"/>
          <p:nvPr/>
        </p:nvSpPr>
        <p:spPr>
          <a:xfrm>
            <a:off x="5688000" y="482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6" name="TextBox 186"/>
          <p:cNvSpPr txBox="1"/>
          <p:nvPr/>
        </p:nvSpPr>
        <p:spPr>
          <a:xfrm>
            <a:off x="5688000" y="482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87" name="TextBox 187"/>
          <p:cNvSpPr txBox="1"/>
          <p:nvPr/>
        </p:nvSpPr>
        <p:spPr>
          <a:xfrm>
            <a:off x="5688000" y="504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8" name="TextBox 188"/>
          <p:cNvSpPr txBox="1"/>
          <p:nvPr/>
        </p:nvSpPr>
        <p:spPr>
          <a:xfrm>
            <a:off x="5688000" y="504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89" name="TextBox 189"/>
          <p:cNvSpPr txBox="1"/>
          <p:nvPr/>
        </p:nvSpPr>
        <p:spPr>
          <a:xfrm>
            <a:off x="5688000" y="525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0" name="TextBox 190"/>
          <p:cNvSpPr txBox="1"/>
          <p:nvPr/>
        </p:nvSpPr>
        <p:spPr>
          <a:xfrm>
            <a:off x="5688000" y="525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91" name="TextBox 191"/>
          <p:cNvSpPr txBox="1"/>
          <p:nvPr/>
        </p:nvSpPr>
        <p:spPr>
          <a:xfrm>
            <a:off x="5688000" y="547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2" name="TextBox 192"/>
          <p:cNvSpPr txBox="1"/>
          <p:nvPr/>
        </p:nvSpPr>
        <p:spPr>
          <a:xfrm>
            <a:off x="5688000" y="5688000"/>
            <a:ext cx="1512000" cy="18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3" name="TextBox 193"/>
          <p:cNvSpPr txBox="1"/>
          <p:nvPr/>
        </p:nvSpPr>
        <p:spPr>
          <a:xfrm>
            <a:off x="5688000" y="5688000"/>
            <a:ext cx="1512000" cy="18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4" name="TextBox 194"/>
          <p:cNvSpPr txBox="1"/>
          <p:nvPr/>
        </p:nvSpPr>
        <p:spPr>
          <a:xfrm>
            <a:off x="5688000" y="568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5" name="TextBox 195"/>
          <p:cNvSpPr txBox="1"/>
          <p:nvPr/>
        </p:nvSpPr>
        <p:spPr>
          <a:xfrm>
            <a:off x="5688000" y="5760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96" name="TextBox 196"/>
          <p:cNvSpPr txBox="1"/>
          <p:nvPr/>
        </p:nvSpPr>
        <p:spPr>
          <a:xfrm>
            <a:off x="5688000" y="590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7" name="TextBox 197"/>
          <p:cNvSpPr txBox="1"/>
          <p:nvPr/>
        </p:nvSpPr>
        <p:spPr>
          <a:xfrm>
            <a:off x="5688000" y="5976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98" name="TextBox 198"/>
          <p:cNvSpPr txBox="1"/>
          <p:nvPr/>
        </p:nvSpPr>
        <p:spPr>
          <a:xfrm>
            <a:off x="5688000" y="612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9" name="TextBox 199"/>
          <p:cNvSpPr txBox="1"/>
          <p:nvPr/>
        </p:nvSpPr>
        <p:spPr>
          <a:xfrm>
            <a:off x="5688000" y="6192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200" name="TextBox 200"/>
          <p:cNvSpPr txBox="1"/>
          <p:nvPr/>
        </p:nvSpPr>
        <p:spPr>
          <a:xfrm>
            <a:off x="5688000" y="633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01" name="TextBox 201"/>
          <p:cNvSpPr txBox="1"/>
          <p:nvPr/>
        </p:nvSpPr>
        <p:spPr>
          <a:xfrm>
            <a:off x="5688000" y="6408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202" name="TextBox 202"/>
          <p:cNvSpPr txBox="1"/>
          <p:nvPr/>
        </p:nvSpPr>
        <p:spPr>
          <a:xfrm>
            <a:off x="5688000" y="655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03" name="TextBox 203"/>
          <p:cNvSpPr txBox="1"/>
          <p:nvPr/>
        </p:nvSpPr>
        <p:spPr>
          <a:xfrm>
            <a:off x="5688000" y="6624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204" name="TextBox 204"/>
          <p:cNvSpPr txBox="1"/>
          <p:nvPr/>
        </p:nvSpPr>
        <p:spPr>
          <a:xfrm>
            <a:off x="5688000" y="676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05" name="TextBox 205"/>
          <p:cNvSpPr txBox="1"/>
          <p:nvPr/>
        </p:nvSpPr>
        <p:spPr>
          <a:xfrm>
            <a:off x="5688000" y="6840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206" name="TextBox 206"/>
          <p:cNvSpPr txBox="1"/>
          <p:nvPr/>
        </p:nvSpPr>
        <p:spPr>
          <a:xfrm>
            <a:off x="5688000" y="698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07" name="TextBox 207"/>
          <p:cNvSpPr txBox="1"/>
          <p:nvPr/>
        </p:nvSpPr>
        <p:spPr>
          <a:xfrm>
            <a:off x="5688000" y="7056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208" name="TextBox 208"/>
          <p:cNvSpPr txBox="1"/>
          <p:nvPr/>
        </p:nvSpPr>
        <p:spPr>
          <a:xfrm>
            <a:off x="5688000" y="7200000"/>
            <a:ext cx="1512000" cy="36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09" name="TextBox 209"/>
          <p:cNvSpPr txBox="1"/>
          <p:nvPr/>
        </p:nvSpPr>
        <p:spPr>
          <a:xfrm>
            <a:off x="5688000" y="7560000"/>
            <a:ext cx="1512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0" name="TextBox 210"/>
          <p:cNvSpPr txBox="1"/>
          <p:nvPr/>
        </p:nvSpPr>
        <p:spPr>
          <a:xfrm>
            <a:off x="5688000" y="7632000"/>
            <a:ext cx="864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1" name="TextBox 211"/>
          <p:cNvSpPr txBox="1"/>
          <p:nvPr/>
        </p:nvSpPr>
        <p:spPr>
          <a:xfrm>
            <a:off x="6552000" y="7632000"/>
            <a:ext cx="648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6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dist. other discount override % (default set to 80%)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other (assessed)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discount override % (default set to 80%)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(assessed)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- untaxed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discount override % (default set to 80%)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incoming (assessed)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- untaxed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discount override % (default set to 100%)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(assessed)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taxed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discount override % (default set to 80%)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- taxed (assessed)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untaxed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- untaxed discount override % (default set to 80%)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Pension-untaxed (assessed)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discount override % (default set to 80%)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(assessed)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gross annual income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(scaled)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 / Board (Ongoing)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alimony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other commitments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7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utilities, rates and related costs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utilities and related costs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Telephone, internet, pay TV and media streaming subscriptions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declared living expenses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 - Total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primary owner occupied real estate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 - Total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 - Total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 - Total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 - Total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 - Total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8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 including, household items, personal effects, tools of trade, etc. - Total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--HP / Lease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--Credit Card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--Store Card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Mortgage liabilities (not clearing)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liabilities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Documentation has been obtained to verify and complete conduct check on applicants debt commitments as required by Consumer Credit Policy.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Applicant(s) monthly living expense has been determined through enquiry and discussion with the applicant(s), including explaining the definition of expense categories and providing examples (where required)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Expenses and liabilities do not conflict with any other application information ? including bank and facility statements reviewed for the application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assets listed in the Statement of Position (e.g. vehicle, boat) expenses to run or maintain the asset (e.g. insurance/registration etc.) have been captured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expense and liability values, where there is a difference with the amount declared in loan application a comment explaining the reason for the difference has been captured against the individual expense / liability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(assessed)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 - (threshold)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 - (threshold)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Interest Buffer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DSC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 - (threshold)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rental (assessed)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HEM Value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ICR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 - (threshold)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Facilities (whole dollars)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Lease Facilities (whole dollars)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 - (threshold)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interest (whole dollars)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Credit-mapping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9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 maintenance / Other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Childcare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Clothing and personal care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Education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Groceries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Insurance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Investment property utilities, rates and related costs 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Medical and health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Other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Owner occupied property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Recreation and entertainment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Rent/Board (Ongoing)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Rental property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Telephone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Transport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- Total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1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2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3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 - (threshold)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loans-mapping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Surplus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Facilities (whole dollars)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Lease Facilities (whole dollars)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 - (threshold)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Rent/Board (assessed)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- (threshold)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10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Ref. %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Sub-total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 - (threshold)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discount override (default set to 80%)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 - Household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other commitments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 Maintenance - Household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Childcare - Household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Owner occupied property  - Household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Rent/Board - Household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Rented property - Household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 discount override % (default set to 80%)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 (assessed)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dist. discount override % (default set to 100%)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(assessed)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dist. discount override % (default set to 100%)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(assessed)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own business discount override % (default set to 100%)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received (assessed)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discount override % (default set to 100%)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 (assessed)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11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Distributions (other)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dist. other discount override % (default set to 80%)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other (assessed)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discount override % (default set to 80%)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(assessed)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- untaxed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discount override % (default set to 80%)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incoming (assessed)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- untaxed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discount override % (default set to 100%)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(assessed)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taxed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discount override % (default set to 80%)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- taxed (assessed)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untaxed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- untaxed discount override % (default set to 80%)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Pension-untaxed (assessed)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discount override % (default set to 80%)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(assessed)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gross annual income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(scaled)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 / Board (Ongoing)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12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alimony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other commitments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utilities, rates and related costs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utilities and related costs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Telephone, internet, pay TV and media streaming subscriptions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declared living expenses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 - Total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primary owner occupied real estate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 - Total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 - Total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 - Total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 - Total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 - Total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13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 including, household items, personal effects, tools of trade, etc. - Total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assets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--HP / Lease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--Credit Card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--Store Card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Mortgage liabilities (not clearing)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liabilities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Documentation has been obtained to verify and complete conduct check on applicants debt commitments as required by Consumer Credit Policy.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Applicant(s) monthly living expense has been determined through enquiry and discussion with the applicant(s), including explaining the definition of expense categories and providing examples (where required)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Expenses and liabilities do not conflict with any other application information ? including bank and facility statements reviewed for the application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assets listed in the Statement of Position (e.g. vehicle, boat) expenses to run or maintain the asset (e.g. insurance/registration etc.) have been captured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expense and liability values, where there is a difference with the amount declared in loan application a comment explaining the reason for the difference has been captured against the individual expense / liability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(assessed)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 - (threshold)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 - (threshold)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Interest Buffer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DSC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 - (threshold)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 - (threshold)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rental (assessed)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HEM Value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ICR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 - (threshold)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Facilities (whole dollars)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Lease Facilities (whole dollars)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 - (threshold)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14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interest (whole dollars)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Credit-mapping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 maintenance / Other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Childcare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Clothing and personal care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Education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Groceries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Insurance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Investment property utilities, rates and related costs 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Medical and health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Other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Owner occupied property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Recreation and entertainment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Rent/Board (Ongoing)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Rental property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Telephone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Transport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- Total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1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2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3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- (threshold)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loans-mapping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- (threshold)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Surplus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Facilities (whole dollars)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Lease Facilities (whole dollars)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 - (threshold)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Rent/Board (assessed)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- (threshold)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15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Ref. %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Sub-total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 - (threshold)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discount override (default set to 80%)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 - Household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other commitments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 Maintenance - Household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Childcare - Household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Owner occupied property  - Household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Rent/Board - Household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Rented property - Household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 - (threshold)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 discount override % (default set to 80%)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 (assessed)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dist. discount override % (default set to 100%)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(assessed)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dist. discount override % (default set to 100%)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(assessed)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own business discount override % (default set to 100%)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received (assessed)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discount override % (default set to 100%)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16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 (assessed)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Distributions (other)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dist. other discount override % (default set to 80%)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other (assessed)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discount override % (default set to 80%)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(assessed)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- untaxed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discount override % (default set to 80%)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incoming (assessed)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- untaxed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discount override % (default set to 100%)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(assessed)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taxed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discount override % (default set to 80%)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- taxed (assessed)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untaxed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- untaxed discount override % (default set to 80%)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Pension-untaxed (assessed)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discount override % (default set to 80%)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(assessed)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gross annual income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(scaled)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17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 / Board (Ongoing)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alimony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other commitments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utilities, rates and related costs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utilities and related costs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Telephone, internet, pay TV and media streaming subscriptions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declared living expenses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 - Total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primary owner occupied real estate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 - Total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 - Total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 - Total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 - Total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18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 - Total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 including, household items, personal effects, tools of trade, etc. - Total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assets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--HP / Lease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--Credit Card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--Store Card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Mortgage liabilities (not clearing)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liabilities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Documentation has been obtained to verify and complete conduct check on applicants debt commitments as required by Consumer Credit Policy.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Applicant(s) monthly living expense has been determined through enquiry and discussion with the applicant(s), including explaining the definition of expense categories and providing examples (where required)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Expenses and liabilities do not conflict with any other application information ? including bank and facility statements reviewed for the application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assets listed in the Statement of Position (e.g. vehicle, boat) expenses to run or maintain the asset (e.g. insurance/registration etc.) have been captured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expense and liability values, where there is a difference with the amount declared in loan application a comment explaining the reason for the difference has been captured against the individual expense / liability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(assessed)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 - (threshold)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Interest Buffer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DSC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 - (threshold)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rental (assessed)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HEM Value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ICR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 - (threshold)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Facilities (whole dollars)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Lease Facilities (whole dollars)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19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 - (threshold)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interest (whole dollars)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Credit-mapping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 maintenance / Other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Childcare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Clothing and personal care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Education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Groceries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Insurance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Investment property utilities, rates and related costs 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Medical and health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Other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Owner occupied property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Recreation and entertainment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Rent/Board (Ongoing)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Rental property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Telephone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Transport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- Total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1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2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3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 - (threshold)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loans-mapping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- (threshold)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Surplus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Facilities (whole dollars)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Lease Facilities (whole dollars)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 - (threshold)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Rent/Board (assessed)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20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- (threshold)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Ref. %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Sub-total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 - (threshold)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discount override (default set to 80%)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 - Household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other commitments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 Maintenance - Household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Childcare - Household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Owner occupied property  - Household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Rent/Board - Household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Rented property - Household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960000" y="1224000"/>
            <a:ext cx="1728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5688000" y="1224000"/>
            <a:ext cx="1512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36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21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6840000" cy="36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6840000" cy="57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440000"/>
            <a:ext cx="6840000" cy="36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684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>Personal Financials Comments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800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800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2088000"/>
            <a:ext cx="6840000" cy="50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2160000"/>
            <a:ext cx="684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Rental Schedule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2376000"/>
            <a:ext cx="18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Future location for Rental Property details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2592000"/>
            <a:ext cx="6840000" cy="230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2952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Actual Personal Surplus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032000" y="2952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3384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Required Personal Surplus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032000" y="3384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736000"/>
            <a:ext cx="684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Servicing Ratios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3816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Commitment Cover Ratio (CCR /DSC)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4032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Living Expense / Income Ratio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4032000" y="3816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0.00x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4248000"/>
            <a:ext cx="201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Net Income (WBC)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4032000" y="4248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4464000"/>
            <a:ext cx="201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Income (SBG)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4680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Net Equity $'000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4032000" y="4680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032000" y="4464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168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      Projected after tax income - Rent - Child Maintenance/Others - Total amount payable on all facilities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      Greater of Total Declared Living Expenses entered or HEM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22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96000"/>
            <a:ext cx="3600000" cy="83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96000"/>
            <a:ext cx="3600000" cy="9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9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DA291C"/>
                </a:solidFill>
                <a:latin typeface="Arial" pitchFamily="18" charset="0"/>
                <a:cs typeface="Arial" pitchFamily="18" charset="0"/>
              </a:rPr>
              <a:t>PERSONAL ENTITY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Entity Name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87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CIS/CRS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2016000"/>
            <a:ext cx="360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2232000"/>
            <a:ext cx="3600000" cy="32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2232000"/>
            <a:ext cx="3600000" cy="32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22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223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
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24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44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
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6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664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
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8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880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
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30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309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
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33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331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
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35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52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
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7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744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
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9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960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
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41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417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
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43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39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
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6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60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
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8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824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
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50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5040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
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52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525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
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5472000"/>
            <a:ext cx="3600000" cy="41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472000"/>
            <a:ext cx="3600000" cy="41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472000"/>
            <a:ext cx="360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Monthly Outgoings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 discount override % (default set to 80%)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 (assessed)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dist. discount override % (default set to 100%)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(assessed)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dist. discount override % (default set to 100%)</a:t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(assessed)</a:t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</a:t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own business discount override % (default set to 100%)</a:t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received (assessed)</a:t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</a:t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discount override % (default set to 100%)</a:t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 (assessed)</a:t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</a:t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Distributions (other)</a:t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960000" y="1224000"/>
            <a:ext cx="1728000" cy="100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960000" y="1584000"/>
            <a:ext cx="172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800000"/>
            <a:ext cx="1728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960000" y="2016000"/>
            <a:ext cx="1728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2232000"/>
            <a:ext cx="1728000" cy="10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3960000" y="2232000"/>
            <a:ext cx="288000" cy="10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6" name="TextBox 96"/>
          <p:cNvSpPr txBox="1"/>
          <p:nvPr/>
        </p:nvSpPr>
        <p:spPr>
          <a:xfrm>
            <a:off x="3960000" y="2232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7" name="TextBox 97"/>
          <p:cNvSpPr txBox="1"/>
          <p:nvPr/>
        </p:nvSpPr>
        <p:spPr>
          <a:xfrm>
            <a:off x="3960000" y="2448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8" name="TextBox 98"/>
          <p:cNvSpPr txBox="1"/>
          <p:nvPr/>
        </p:nvSpPr>
        <p:spPr>
          <a:xfrm>
            <a:off x="3960000" y="2664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9" name="TextBox 99"/>
          <p:cNvSpPr txBox="1"/>
          <p:nvPr/>
        </p:nvSpPr>
        <p:spPr>
          <a:xfrm>
            <a:off x="3960000" y="2880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0" name="TextBox 100"/>
          <p:cNvSpPr txBox="1"/>
          <p:nvPr/>
        </p:nvSpPr>
        <p:spPr>
          <a:xfrm>
            <a:off x="3960000" y="3096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1" name="TextBox 101"/>
          <p:cNvSpPr txBox="1"/>
          <p:nvPr/>
        </p:nvSpPr>
        <p:spPr>
          <a:xfrm>
            <a:off x="4248000" y="2232000"/>
            <a:ext cx="1440000" cy="79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2" name="TextBox 102"/>
          <p:cNvSpPr txBox="1"/>
          <p:nvPr/>
        </p:nvSpPr>
        <p:spPr>
          <a:xfrm>
            <a:off x="3960000" y="3312000"/>
            <a:ext cx="1728000" cy="9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3960000" y="3312000"/>
            <a:ext cx="1728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3960000" y="4248000"/>
            <a:ext cx="1728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5" name="TextBox 105"/>
          <p:cNvSpPr txBox="1"/>
          <p:nvPr/>
        </p:nvSpPr>
        <p:spPr>
          <a:xfrm>
            <a:off x="4896000" y="4320000"/>
            <a:ext cx="792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6" name="TextBox 106"/>
          <p:cNvSpPr txBox="1"/>
          <p:nvPr/>
        </p:nvSpPr>
        <p:spPr>
          <a:xfrm>
            <a:off x="3960000" y="4320000"/>
            <a:ext cx="936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5688000" y="1224000"/>
            <a:ext cx="1512000" cy="100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9" name="TextBox 109"/>
          <p:cNvSpPr txBox="1"/>
          <p:nvPr/>
        </p:nvSpPr>
        <p:spPr>
          <a:xfrm>
            <a:off x="5688000" y="158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Nick Fury</a:t>
            </a:r>
          </a:p>
        </p:txBody>
      </p:sp>
      <p:sp>
        <p:nvSpPr>
          <p:cNvPr id="110" name="TextBox 110"/>
          <p:cNvSpPr txBox="1"/>
          <p:nvPr/>
        </p:nvSpPr>
        <p:spPr>
          <a:xfrm>
            <a:off x="5688000" y="1800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124 456 758</a:t>
            </a:r>
          </a:p>
        </p:txBody>
      </p:sp>
      <p:sp>
        <p:nvSpPr>
          <p:cNvPr id="111" name="TextBox 111"/>
          <p:cNvSpPr txBox="1"/>
          <p:nvPr/>
        </p:nvSpPr>
        <p:spPr>
          <a:xfrm>
            <a:off x="5688000" y="2016000"/>
            <a:ext cx="1512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5688000" y="2232000"/>
            <a:ext cx="1512000" cy="345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3" name="TextBox 113"/>
          <p:cNvSpPr txBox="1"/>
          <p:nvPr/>
        </p:nvSpPr>
        <p:spPr>
          <a:xfrm>
            <a:off x="5688000" y="2232000"/>
            <a:ext cx="1512000" cy="345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4" name="TextBox 114"/>
          <p:cNvSpPr txBox="1"/>
          <p:nvPr/>
        </p:nvSpPr>
        <p:spPr>
          <a:xfrm>
            <a:off x="5688000" y="223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5" name="TextBox 115"/>
          <p:cNvSpPr txBox="1"/>
          <p:nvPr/>
        </p:nvSpPr>
        <p:spPr>
          <a:xfrm>
            <a:off x="5688000" y="223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16" name="TextBox 116"/>
          <p:cNvSpPr txBox="1"/>
          <p:nvPr/>
        </p:nvSpPr>
        <p:spPr>
          <a:xfrm>
            <a:off x="5688000" y="244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7" name="TextBox 117"/>
          <p:cNvSpPr txBox="1"/>
          <p:nvPr/>
        </p:nvSpPr>
        <p:spPr>
          <a:xfrm>
            <a:off x="5688000" y="244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18" name="TextBox 118"/>
          <p:cNvSpPr txBox="1"/>
          <p:nvPr/>
        </p:nvSpPr>
        <p:spPr>
          <a:xfrm>
            <a:off x="5688000" y="266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9" name="TextBox 119"/>
          <p:cNvSpPr txBox="1"/>
          <p:nvPr/>
        </p:nvSpPr>
        <p:spPr>
          <a:xfrm>
            <a:off x="5688000" y="266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0" name="TextBox 120"/>
          <p:cNvSpPr txBox="1"/>
          <p:nvPr/>
        </p:nvSpPr>
        <p:spPr>
          <a:xfrm>
            <a:off x="5688000" y="288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1" name="TextBox 121"/>
          <p:cNvSpPr txBox="1"/>
          <p:nvPr/>
        </p:nvSpPr>
        <p:spPr>
          <a:xfrm>
            <a:off x="5688000" y="288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2" name="TextBox 122"/>
          <p:cNvSpPr txBox="1"/>
          <p:nvPr/>
        </p:nvSpPr>
        <p:spPr>
          <a:xfrm>
            <a:off x="5688000" y="309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3" name="TextBox 123"/>
          <p:cNvSpPr txBox="1"/>
          <p:nvPr/>
        </p:nvSpPr>
        <p:spPr>
          <a:xfrm>
            <a:off x="5688000" y="309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4" name="TextBox 124"/>
          <p:cNvSpPr txBox="1"/>
          <p:nvPr/>
        </p:nvSpPr>
        <p:spPr>
          <a:xfrm>
            <a:off x="5688000" y="331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5" name="TextBox 125"/>
          <p:cNvSpPr txBox="1"/>
          <p:nvPr/>
        </p:nvSpPr>
        <p:spPr>
          <a:xfrm>
            <a:off x="5688000" y="331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5688000" y="352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7" name="TextBox 127"/>
          <p:cNvSpPr txBox="1"/>
          <p:nvPr/>
        </p:nvSpPr>
        <p:spPr>
          <a:xfrm>
            <a:off x="5688000" y="352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8" name="TextBox 128"/>
          <p:cNvSpPr txBox="1"/>
          <p:nvPr/>
        </p:nvSpPr>
        <p:spPr>
          <a:xfrm>
            <a:off x="5688000" y="374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9" name="TextBox 129"/>
          <p:cNvSpPr txBox="1"/>
          <p:nvPr/>
        </p:nvSpPr>
        <p:spPr>
          <a:xfrm>
            <a:off x="5688000" y="374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0" name="TextBox 130"/>
          <p:cNvSpPr txBox="1"/>
          <p:nvPr/>
        </p:nvSpPr>
        <p:spPr>
          <a:xfrm>
            <a:off x="5688000" y="396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1" name="TextBox 131"/>
          <p:cNvSpPr txBox="1"/>
          <p:nvPr/>
        </p:nvSpPr>
        <p:spPr>
          <a:xfrm>
            <a:off x="5688000" y="396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2" name="TextBox 132"/>
          <p:cNvSpPr txBox="1"/>
          <p:nvPr/>
        </p:nvSpPr>
        <p:spPr>
          <a:xfrm>
            <a:off x="5688000" y="417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3" name="TextBox 133"/>
          <p:cNvSpPr txBox="1"/>
          <p:nvPr/>
        </p:nvSpPr>
        <p:spPr>
          <a:xfrm>
            <a:off x="5688000" y="417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4" name="TextBox 134"/>
          <p:cNvSpPr txBox="1"/>
          <p:nvPr/>
        </p:nvSpPr>
        <p:spPr>
          <a:xfrm>
            <a:off x="5688000" y="439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5" name="TextBox 135"/>
          <p:cNvSpPr txBox="1"/>
          <p:nvPr/>
        </p:nvSpPr>
        <p:spPr>
          <a:xfrm>
            <a:off x="5688000" y="439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6" name="TextBox 136"/>
          <p:cNvSpPr txBox="1"/>
          <p:nvPr/>
        </p:nvSpPr>
        <p:spPr>
          <a:xfrm>
            <a:off x="5688000" y="460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7" name="TextBox 137"/>
          <p:cNvSpPr txBox="1"/>
          <p:nvPr/>
        </p:nvSpPr>
        <p:spPr>
          <a:xfrm>
            <a:off x="5688000" y="460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8" name="TextBox 138"/>
          <p:cNvSpPr txBox="1"/>
          <p:nvPr/>
        </p:nvSpPr>
        <p:spPr>
          <a:xfrm>
            <a:off x="5688000" y="482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9" name="TextBox 139"/>
          <p:cNvSpPr txBox="1"/>
          <p:nvPr/>
        </p:nvSpPr>
        <p:spPr>
          <a:xfrm>
            <a:off x="5688000" y="482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0" name="TextBox 140"/>
          <p:cNvSpPr txBox="1"/>
          <p:nvPr/>
        </p:nvSpPr>
        <p:spPr>
          <a:xfrm>
            <a:off x="5688000" y="504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1" name="TextBox 141"/>
          <p:cNvSpPr txBox="1"/>
          <p:nvPr/>
        </p:nvSpPr>
        <p:spPr>
          <a:xfrm>
            <a:off x="5688000" y="504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2" name="TextBox 142"/>
          <p:cNvSpPr txBox="1"/>
          <p:nvPr/>
        </p:nvSpPr>
        <p:spPr>
          <a:xfrm>
            <a:off x="5688000" y="525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3" name="TextBox 143"/>
          <p:cNvSpPr txBox="1"/>
          <p:nvPr/>
        </p:nvSpPr>
        <p:spPr>
          <a:xfrm>
            <a:off x="5688000" y="525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4" name="TextBox 144"/>
          <p:cNvSpPr txBox="1"/>
          <p:nvPr/>
        </p:nvSpPr>
        <p:spPr>
          <a:xfrm>
            <a:off x="5688000" y="547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5" name="TextBox 145"/>
          <p:cNvSpPr txBox="1"/>
          <p:nvPr/>
        </p:nvSpPr>
        <p:spPr>
          <a:xfrm>
            <a:off x="5688000" y="5688000"/>
            <a:ext cx="1512000" cy="18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6" name="TextBox 146"/>
          <p:cNvSpPr txBox="1"/>
          <p:nvPr/>
        </p:nvSpPr>
        <p:spPr>
          <a:xfrm>
            <a:off x="5688000" y="5688000"/>
            <a:ext cx="1512000" cy="18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7" name="TextBox 147"/>
          <p:cNvSpPr txBox="1"/>
          <p:nvPr/>
        </p:nvSpPr>
        <p:spPr>
          <a:xfrm>
            <a:off x="5688000" y="568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8" name="TextBox 148"/>
          <p:cNvSpPr txBox="1"/>
          <p:nvPr/>
        </p:nvSpPr>
        <p:spPr>
          <a:xfrm>
            <a:off x="5688000" y="5760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9" name="TextBox 149"/>
          <p:cNvSpPr txBox="1"/>
          <p:nvPr/>
        </p:nvSpPr>
        <p:spPr>
          <a:xfrm>
            <a:off x="5688000" y="590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0" name="TextBox 150"/>
          <p:cNvSpPr txBox="1"/>
          <p:nvPr/>
        </p:nvSpPr>
        <p:spPr>
          <a:xfrm>
            <a:off x="5688000" y="5976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51" name="TextBox 151"/>
          <p:cNvSpPr txBox="1"/>
          <p:nvPr/>
        </p:nvSpPr>
        <p:spPr>
          <a:xfrm>
            <a:off x="5688000" y="612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2" name="TextBox 152"/>
          <p:cNvSpPr txBox="1"/>
          <p:nvPr/>
        </p:nvSpPr>
        <p:spPr>
          <a:xfrm>
            <a:off x="5688000" y="6192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53" name="TextBox 153"/>
          <p:cNvSpPr txBox="1"/>
          <p:nvPr/>
        </p:nvSpPr>
        <p:spPr>
          <a:xfrm>
            <a:off x="5688000" y="633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4" name="TextBox 154"/>
          <p:cNvSpPr txBox="1"/>
          <p:nvPr/>
        </p:nvSpPr>
        <p:spPr>
          <a:xfrm>
            <a:off x="5688000" y="6408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55" name="TextBox 155"/>
          <p:cNvSpPr txBox="1"/>
          <p:nvPr/>
        </p:nvSpPr>
        <p:spPr>
          <a:xfrm>
            <a:off x="5688000" y="655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6" name="TextBox 156"/>
          <p:cNvSpPr txBox="1"/>
          <p:nvPr/>
        </p:nvSpPr>
        <p:spPr>
          <a:xfrm>
            <a:off x="5688000" y="6624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57" name="TextBox 157"/>
          <p:cNvSpPr txBox="1"/>
          <p:nvPr/>
        </p:nvSpPr>
        <p:spPr>
          <a:xfrm>
            <a:off x="5688000" y="676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8" name="TextBox 158"/>
          <p:cNvSpPr txBox="1"/>
          <p:nvPr/>
        </p:nvSpPr>
        <p:spPr>
          <a:xfrm>
            <a:off x="5688000" y="6840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59" name="TextBox 159"/>
          <p:cNvSpPr txBox="1"/>
          <p:nvPr/>
        </p:nvSpPr>
        <p:spPr>
          <a:xfrm>
            <a:off x="5688000" y="698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0" name="TextBox 160"/>
          <p:cNvSpPr txBox="1"/>
          <p:nvPr/>
        </p:nvSpPr>
        <p:spPr>
          <a:xfrm>
            <a:off x="5688000" y="7056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61" name="TextBox 161"/>
          <p:cNvSpPr txBox="1"/>
          <p:nvPr/>
        </p:nvSpPr>
        <p:spPr>
          <a:xfrm>
            <a:off x="5688000" y="7200000"/>
            <a:ext cx="1512000" cy="36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2" name="TextBox 162"/>
          <p:cNvSpPr txBox="1"/>
          <p:nvPr/>
        </p:nvSpPr>
        <p:spPr>
          <a:xfrm>
            <a:off x="5688000" y="7560000"/>
            <a:ext cx="1512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3" name="TextBox 163"/>
          <p:cNvSpPr txBox="1"/>
          <p:nvPr/>
        </p:nvSpPr>
        <p:spPr>
          <a:xfrm>
            <a:off x="5688000" y="7632000"/>
            <a:ext cx="864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4" name="TextBox 164"/>
          <p:cNvSpPr txBox="1"/>
          <p:nvPr/>
        </p:nvSpPr>
        <p:spPr>
          <a:xfrm>
            <a:off x="6552000" y="7632000"/>
            <a:ext cx="648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23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dist. other discount override % (default set to 80%)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other (assessed)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discount override % (default set to 80%)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(assessed)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- untaxed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discount override % (default set to 80%)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incoming (assessed)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- untaxed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discount override % (default set to 100%)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(assessed)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taxed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discount override % (default set to 80%)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- taxed (assessed)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untaxed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- untaxed discount override % (default set to 80%)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Pension-untaxed (assessed)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discount override % (default set to 80%)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(assessed)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gross annual income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(scaled)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 / Board (Ongoing)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alimony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other commitments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24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utilities, rates and related costs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utilities and related costs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Telephone, internet, pay TV and media streaming subscriptions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declared living expenses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 - Total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primary owner occupied real estate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 - Total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 - Total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 - Total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 - Total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 - Total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25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 including, household items, personal effects, tools of trade, etc. - Total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--HP / Lease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--Credit Card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--Store Card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Mortgage liabilities (not clearing)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liabilities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Documentation has been obtained to verify and complete conduct check on applicants debt commitments as required by Consumer Credit Policy.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Applicant(s) monthly living expense has been determined through enquiry and discussion with the applicant(s), including explaining the definition of expense categories and providing examples (where required)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Expenses and liabilities do not conflict with any other application information ? including bank and facility statements reviewed for the application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assets listed in the Statement of Position (e.g. vehicle, boat) expenses to run or maintain the asset (e.g. insurance/registration etc.) have been captured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expense and liability values, where there is a difference with the amount declared in loan application a comment explaining the reason for the difference has been captured against the individual expense / liability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(assessed)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 - (threshold)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 - (threshold)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Interest Buffer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DSC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 - (threshold)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rental (assessed)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HEM Value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ICR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 - (threshold)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Facilities (whole dollars)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Lease Facilities (whole dollars)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 - (threshold)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interest (whole dollars)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Credit-mapping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26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 maintenance / Other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Childcare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Clothing and personal care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Education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Groceries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Insurance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Investment property utilities, rates and related costs 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Medical and health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Other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Owner occupied property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Recreation and entertainment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Rent/Board (Ongoing)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Rental property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Telephone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Transport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- Total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1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2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3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 - (threshold)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loans-mapping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Surplus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Facilities (whole dollars)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Lease Facilities (whole dollars)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 - (threshold)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Rent/Board (assessed)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- (threshold)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27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Ref. %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Sub-total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 - (threshold)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discount override (default set to 80%)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 - Household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other commitments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 Maintenance - Household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Childcare - Household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Owner occupied property  - Household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Rent/Board - Household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Rented property - Household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 discount override % (default set to 80%)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 (assessed)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dist. discount override % (default set to 100%)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(assessed)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dist. discount override % (default set to 100%)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(assessed)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own business discount override % (default set to 100%)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received (assessed)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discount override % (default set to 100%)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 (assessed)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28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Distributions (other)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dist. other discount override % (default set to 80%)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other (assessed)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discount override % (default set to 80%)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(assessed)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- untaxed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discount override % (default set to 80%)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incoming (assessed)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- untaxed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discount override % (default set to 100%)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(assessed)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taxed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discount override % (default set to 80%)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- taxed (assessed)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untaxed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- untaxed discount override % (default set to 80%)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Pension-untaxed (assessed)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discount override % (default set to 80%)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(assessed)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gross annual income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(scaled)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 / Board (Ongoing)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29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alimony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other commitments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utilities, rates and related costs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utilities and related costs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Telephone, internet, pay TV and media streaming subscriptions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declared living expenses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 - Total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primary owner occupied real estate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 - Total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 - Total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 - Total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 - Total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 - Total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30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 including, household items, personal effects, tools of trade, etc. - Total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assets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--HP / Lease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--Credit Card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--Store Card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Mortgage liabilities (not clearing)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liabilities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Documentation has been obtained to verify and complete conduct check on applicants debt commitments as required by Consumer Credit Policy.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Applicant(s) monthly living expense has been determined through enquiry and discussion with the applicant(s), including explaining the definition of expense categories and providing examples (where required)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Expenses and liabilities do not conflict with any other application information ? including bank and facility statements reviewed for the application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assets listed in the Statement of Position (e.g. vehicle, boat) expenses to run or maintain the asset (e.g. insurance/registration etc.) have been captured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expense and liability values, where there is a difference with the amount declared in loan application a comment explaining the reason for the difference has been captured against the individual expense / liability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(assessed)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 - (threshold)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 - (threshold)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Interest Buffer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DSC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 - (threshold)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 - (threshold)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rental (assessed)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HEM Value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ICR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 - (threshold)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Facilities (whole dollars)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Lease Facilities (whole dollars)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 - (threshold)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31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interest (whole dollars)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Credit-mapping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 maintenance / Other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Childcare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Clothing and personal care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Education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Groceries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Insurance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Investment property utilities, rates and related costs 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Medical and health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Other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Owner occupied property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Recreation and entertainment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Rent/Board (Ongoing)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Rental property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Telephone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Transport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- Total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1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2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3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- (threshold)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loans-mapping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- (threshold)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Surplus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Facilities (whole dollars)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Lease Facilities (whole dollars)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 - (threshold)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Rent/Board (assessed)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- (threshold)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32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Ref. %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Sub-total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 - (threshold)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discount override (default set to 80%)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 - Household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other commitments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 Maintenance - Household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Childcare - Household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Owner occupied property  - Household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Rent/Board - Household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Rented property - Household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 - (threshold)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 discount override % (default set to 80%)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 (assessed)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dist. discount override % (default set to 100%)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(assessed)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dist. discount override % (default set to 100%)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(assessed)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own business discount override % (default set to 100%)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received (assessed)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discount override % (default set to 100%)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33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 (assessed)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Distributions (other)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dist. other discount override % (default set to 80%)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other (assessed)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discount override % (default set to 80%)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(assessed)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- untaxed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discount override % (default set to 80%)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incoming (assessed)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- untaxed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discount override % (default set to 100%)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(assessed)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taxed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discount override % (default set to 80%)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- taxed (assessed)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untaxed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- untaxed discount override % (default set to 80%)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Pension-untaxed (assessed)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discount override % (default set to 80%)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(assessed)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gross annual income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(scaled)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34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 / Board (Ongoing)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alimony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other commitments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utilities, rates and related costs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utilities and related costs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Telephone, internet, pay TV and media streaming subscriptions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declared living expenses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 - Total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primary owner occupied real estate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 - Total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 - Total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 - Total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 - Total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35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 - Total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 including, household items, personal effects, tools of trade, etc. - Total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assets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--HP / Lease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--Credit Card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--Store Card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Mortgage liabilities (not clearing)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liabilities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Documentation has been obtained to verify and complete conduct check on applicants debt commitments as required by Consumer Credit Policy.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Applicant(s) monthly living expense has been determined through enquiry and discussion with the applicant(s), including explaining the definition of expense categories and providing examples (where required)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Expenses and liabilities do not conflict with any other application information ? including bank and facility statements reviewed for the application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assets listed in the Statement of Position (e.g. vehicle, boat) expenses to run or maintain the asset (e.g. insurance/registration etc.) have been captured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expense and liability values, where there is a difference with the amount declared in loan application a comment explaining the reason for the difference has been captured against the individual expense / liability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(assessed)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 - (threshold)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Interest Buffer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DSC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 - (threshold)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rental (assessed)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HEM Value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ICR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 - (threshold)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Facilities (whole dollars)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Lease Facilities (whole dollars)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36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 - (threshold)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interest (whole dollars)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Credit-mapping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 maintenance / Other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Childcare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Clothing and personal care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Education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Groceries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Insurance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Investment property utilities, rates and related costs 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Medical and health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Other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Owner occupied property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Recreation and entertainment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Rent/Board (Ongoing)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Rental property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Telephone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Transport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- Total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1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2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3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 - (threshold)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loans-mapping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- (threshold)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Surplus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Facilities (whole dollars)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Lease Facilities (whole dollars)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 - (threshold)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Rent/Board (assessed)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37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- (threshold)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Ref. %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Sub-total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 - (threshold)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discount override (default set to 80%)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 - Household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other commitments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 Maintenance - Household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Childcare - Household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Owner occupied property  - Household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Rent/Board - Household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Rented property - Household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960000" y="1224000"/>
            <a:ext cx="1728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5688000" y="1224000"/>
            <a:ext cx="1512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36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38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6840000" cy="36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6840000" cy="57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440000"/>
            <a:ext cx="6840000" cy="36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684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>Personal Financials Comments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800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800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2088000"/>
            <a:ext cx="6840000" cy="50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2160000"/>
            <a:ext cx="684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Rental Schedule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2376000"/>
            <a:ext cx="18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Future location for Rental Property details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2592000"/>
            <a:ext cx="6840000" cy="230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2952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Actual Personal Surplus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032000" y="2952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3384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Required Personal Surplus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032000" y="3384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736000"/>
            <a:ext cx="684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Servicing Ratios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3816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Commitment Cover Ratio (CCR /DSC)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4032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Living Expense / Income Ratio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4032000" y="3816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0.00x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4248000"/>
            <a:ext cx="201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Net Income (WBC)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4032000" y="4248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4464000"/>
            <a:ext cx="201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Income (SBG)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4680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Net Equity $'000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4032000" y="4680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032000" y="4464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168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      Projected after tax income - Rent - Child Maintenance/Others - Total amount payable on all facilities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      Greater of Total Declared Living Expenses entered or HEM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39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96000"/>
            <a:ext cx="3600000" cy="83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96000"/>
            <a:ext cx="3600000" cy="9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9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DA291C"/>
                </a:solidFill>
                <a:latin typeface="Arial" pitchFamily="18" charset="0"/>
                <a:cs typeface="Arial" pitchFamily="18" charset="0"/>
              </a:rPr>
              <a:t>PERSONAL ENTITY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Entity Name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87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CIS/CRS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2016000"/>
            <a:ext cx="360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2232000"/>
            <a:ext cx="3600000" cy="32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2232000"/>
            <a:ext cx="3600000" cy="32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22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223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
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24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44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
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6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664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
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8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880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
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30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309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
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33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331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
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35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52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
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7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744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
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9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960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
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41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417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
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43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39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
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6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60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
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8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824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
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50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5040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
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52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525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
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5472000"/>
            <a:ext cx="3600000" cy="41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472000"/>
            <a:ext cx="3600000" cy="414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472000"/>
            <a:ext cx="360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Monthly Outgoings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 discount override % (default set to 80%)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 (assessed)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dist. discount override % (default set to 100%)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(assessed)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dist. discount override % (default set to 100%)</a:t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(assessed)</a:t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</a:t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own business discount override % (default set to 100%)</a:t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received (assessed)</a:t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</a:t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discount override % (default set to 100%)</a:t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 (assessed)</a:t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</a:t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Distributions (other)</a:t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960000" y="1224000"/>
            <a:ext cx="1728000" cy="100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960000" y="1584000"/>
            <a:ext cx="172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800000"/>
            <a:ext cx="1728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960000" y="2016000"/>
            <a:ext cx="1728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2232000"/>
            <a:ext cx="1728000" cy="10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3960000" y="2232000"/>
            <a:ext cx="288000" cy="10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6" name="TextBox 96"/>
          <p:cNvSpPr txBox="1"/>
          <p:nvPr/>
        </p:nvSpPr>
        <p:spPr>
          <a:xfrm>
            <a:off x="3960000" y="2232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7" name="TextBox 97"/>
          <p:cNvSpPr txBox="1"/>
          <p:nvPr/>
        </p:nvSpPr>
        <p:spPr>
          <a:xfrm>
            <a:off x="3960000" y="2448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8" name="TextBox 98"/>
          <p:cNvSpPr txBox="1"/>
          <p:nvPr/>
        </p:nvSpPr>
        <p:spPr>
          <a:xfrm>
            <a:off x="3960000" y="2664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9" name="TextBox 99"/>
          <p:cNvSpPr txBox="1"/>
          <p:nvPr/>
        </p:nvSpPr>
        <p:spPr>
          <a:xfrm>
            <a:off x="3960000" y="2880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0" name="TextBox 100"/>
          <p:cNvSpPr txBox="1"/>
          <p:nvPr/>
        </p:nvSpPr>
        <p:spPr>
          <a:xfrm>
            <a:off x="3960000" y="3096000"/>
            <a:ext cx="2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1" name="TextBox 101"/>
          <p:cNvSpPr txBox="1"/>
          <p:nvPr/>
        </p:nvSpPr>
        <p:spPr>
          <a:xfrm>
            <a:off x="4248000" y="2232000"/>
            <a:ext cx="1440000" cy="79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2" name="TextBox 102"/>
          <p:cNvSpPr txBox="1"/>
          <p:nvPr/>
        </p:nvSpPr>
        <p:spPr>
          <a:xfrm>
            <a:off x="3960000" y="3312000"/>
            <a:ext cx="1728000" cy="9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3960000" y="3312000"/>
            <a:ext cx="1728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3960000" y="4248000"/>
            <a:ext cx="1728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5" name="TextBox 105"/>
          <p:cNvSpPr txBox="1"/>
          <p:nvPr/>
        </p:nvSpPr>
        <p:spPr>
          <a:xfrm>
            <a:off x="4896000" y="4320000"/>
            <a:ext cx="792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6" name="TextBox 106"/>
          <p:cNvSpPr txBox="1"/>
          <p:nvPr/>
        </p:nvSpPr>
        <p:spPr>
          <a:xfrm>
            <a:off x="3960000" y="4320000"/>
            <a:ext cx="936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5688000" y="1224000"/>
            <a:ext cx="1512000" cy="100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9" name="TextBox 109"/>
          <p:cNvSpPr txBox="1"/>
          <p:nvPr/>
        </p:nvSpPr>
        <p:spPr>
          <a:xfrm>
            <a:off x="5688000" y="158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Prospect 2</a:t>
            </a:r>
          </a:p>
        </p:txBody>
      </p:sp>
      <p:sp>
        <p:nvSpPr>
          <p:cNvPr id="110" name="TextBox 110"/>
          <p:cNvSpPr txBox="1"/>
          <p:nvPr/>
        </p:nvSpPr>
        <p:spPr>
          <a:xfrm>
            <a:off x="5688000" y="1800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1" name="TextBox 111"/>
          <p:cNvSpPr txBox="1"/>
          <p:nvPr/>
        </p:nvSpPr>
        <p:spPr>
          <a:xfrm>
            <a:off x="5688000" y="2016000"/>
            <a:ext cx="1512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5688000" y="2232000"/>
            <a:ext cx="1512000" cy="345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3" name="TextBox 113"/>
          <p:cNvSpPr txBox="1"/>
          <p:nvPr/>
        </p:nvSpPr>
        <p:spPr>
          <a:xfrm>
            <a:off x="5688000" y="2232000"/>
            <a:ext cx="1512000" cy="345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4" name="TextBox 114"/>
          <p:cNvSpPr txBox="1"/>
          <p:nvPr/>
        </p:nvSpPr>
        <p:spPr>
          <a:xfrm>
            <a:off x="5688000" y="223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5" name="TextBox 115"/>
          <p:cNvSpPr txBox="1"/>
          <p:nvPr/>
        </p:nvSpPr>
        <p:spPr>
          <a:xfrm>
            <a:off x="5688000" y="223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16" name="TextBox 116"/>
          <p:cNvSpPr txBox="1"/>
          <p:nvPr/>
        </p:nvSpPr>
        <p:spPr>
          <a:xfrm>
            <a:off x="5688000" y="244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7" name="TextBox 117"/>
          <p:cNvSpPr txBox="1"/>
          <p:nvPr/>
        </p:nvSpPr>
        <p:spPr>
          <a:xfrm>
            <a:off x="5688000" y="244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18" name="TextBox 118"/>
          <p:cNvSpPr txBox="1"/>
          <p:nvPr/>
        </p:nvSpPr>
        <p:spPr>
          <a:xfrm>
            <a:off x="5688000" y="266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19" name="TextBox 119"/>
          <p:cNvSpPr txBox="1"/>
          <p:nvPr/>
        </p:nvSpPr>
        <p:spPr>
          <a:xfrm>
            <a:off x="5688000" y="266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0" name="TextBox 120"/>
          <p:cNvSpPr txBox="1"/>
          <p:nvPr/>
        </p:nvSpPr>
        <p:spPr>
          <a:xfrm>
            <a:off x="5688000" y="288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1" name="TextBox 121"/>
          <p:cNvSpPr txBox="1"/>
          <p:nvPr/>
        </p:nvSpPr>
        <p:spPr>
          <a:xfrm>
            <a:off x="5688000" y="288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2" name="TextBox 122"/>
          <p:cNvSpPr txBox="1"/>
          <p:nvPr/>
        </p:nvSpPr>
        <p:spPr>
          <a:xfrm>
            <a:off x="5688000" y="309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3" name="TextBox 123"/>
          <p:cNvSpPr txBox="1"/>
          <p:nvPr/>
        </p:nvSpPr>
        <p:spPr>
          <a:xfrm>
            <a:off x="5688000" y="309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4" name="TextBox 124"/>
          <p:cNvSpPr txBox="1"/>
          <p:nvPr/>
        </p:nvSpPr>
        <p:spPr>
          <a:xfrm>
            <a:off x="5688000" y="331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5" name="TextBox 125"/>
          <p:cNvSpPr txBox="1"/>
          <p:nvPr/>
        </p:nvSpPr>
        <p:spPr>
          <a:xfrm>
            <a:off x="5688000" y="331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5688000" y="352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7" name="TextBox 127"/>
          <p:cNvSpPr txBox="1"/>
          <p:nvPr/>
        </p:nvSpPr>
        <p:spPr>
          <a:xfrm>
            <a:off x="5688000" y="352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28" name="TextBox 128"/>
          <p:cNvSpPr txBox="1"/>
          <p:nvPr/>
        </p:nvSpPr>
        <p:spPr>
          <a:xfrm>
            <a:off x="5688000" y="374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9" name="TextBox 129"/>
          <p:cNvSpPr txBox="1"/>
          <p:nvPr/>
        </p:nvSpPr>
        <p:spPr>
          <a:xfrm>
            <a:off x="5688000" y="374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0" name="TextBox 130"/>
          <p:cNvSpPr txBox="1"/>
          <p:nvPr/>
        </p:nvSpPr>
        <p:spPr>
          <a:xfrm>
            <a:off x="5688000" y="396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1" name="TextBox 131"/>
          <p:cNvSpPr txBox="1"/>
          <p:nvPr/>
        </p:nvSpPr>
        <p:spPr>
          <a:xfrm>
            <a:off x="5688000" y="396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2" name="TextBox 132"/>
          <p:cNvSpPr txBox="1"/>
          <p:nvPr/>
        </p:nvSpPr>
        <p:spPr>
          <a:xfrm>
            <a:off x="5688000" y="417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3" name="TextBox 133"/>
          <p:cNvSpPr txBox="1"/>
          <p:nvPr/>
        </p:nvSpPr>
        <p:spPr>
          <a:xfrm>
            <a:off x="5688000" y="417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4" name="TextBox 134"/>
          <p:cNvSpPr txBox="1"/>
          <p:nvPr/>
        </p:nvSpPr>
        <p:spPr>
          <a:xfrm>
            <a:off x="5688000" y="439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5" name="TextBox 135"/>
          <p:cNvSpPr txBox="1"/>
          <p:nvPr/>
        </p:nvSpPr>
        <p:spPr>
          <a:xfrm>
            <a:off x="5688000" y="439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6" name="TextBox 136"/>
          <p:cNvSpPr txBox="1"/>
          <p:nvPr/>
        </p:nvSpPr>
        <p:spPr>
          <a:xfrm>
            <a:off x="5688000" y="460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7" name="TextBox 137"/>
          <p:cNvSpPr txBox="1"/>
          <p:nvPr/>
        </p:nvSpPr>
        <p:spPr>
          <a:xfrm>
            <a:off x="5688000" y="460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38" name="TextBox 138"/>
          <p:cNvSpPr txBox="1"/>
          <p:nvPr/>
        </p:nvSpPr>
        <p:spPr>
          <a:xfrm>
            <a:off x="5688000" y="482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9" name="TextBox 139"/>
          <p:cNvSpPr txBox="1"/>
          <p:nvPr/>
        </p:nvSpPr>
        <p:spPr>
          <a:xfrm>
            <a:off x="5688000" y="482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0" name="TextBox 140"/>
          <p:cNvSpPr txBox="1"/>
          <p:nvPr/>
        </p:nvSpPr>
        <p:spPr>
          <a:xfrm>
            <a:off x="5688000" y="504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1" name="TextBox 141"/>
          <p:cNvSpPr txBox="1"/>
          <p:nvPr/>
        </p:nvSpPr>
        <p:spPr>
          <a:xfrm>
            <a:off x="5688000" y="504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2" name="TextBox 142"/>
          <p:cNvSpPr txBox="1"/>
          <p:nvPr/>
        </p:nvSpPr>
        <p:spPr>
          <a:xfrm>
            <a:off x="5688000" y="525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3" name="TextBox 143"/>
          <p:cNvSpPr txBox="1"/>
          <p:nvPr/>
        </p:nvSpPr>
        <p:spPr>
          <a:xfrm>
            <a:off x="5688000" y="525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4" name="TextBox 144"/>
          <p:cNvSpPr txBox="1"/>
          <p:nvPr/>
        </p:nvSpPr>
        <p:spPr>
          <a:xfrm>
            <a:off x="5688000" y="547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5" name="TextBox 145"/>
          <p:cNvSpPr txBox="1"/>
          <p:nvPr/>
        </p:nvSpPr>
        <p:spPr>
          <a:xfrm>
            <a:off x="5688000" y="5688000"/>
            <a:ext cx="1512000" cy="18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6" name="TextBox 146"/>
          <p:cNvSpPr txBox="1"/>
          <p:nvPr/>
        </p:nvSpPr>
        <p:spPr>
          <a:xfrm>
            <a:off x="5688000" y="5688000"/>
            <a:ext cx="1512000" cy="18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7" name="TextBox 147"/>
          <p:cNvSpPr txBox="1"/>
          <p:nvPr/>
        </p:nvSpPr>
        <p:spPr>
          <a:xfrm>
            <a:off x="5688000" y="568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8" name="TextBox 148"/>
          <p:cNvSpPr txBox="1"/>
          <p:nvPr/>
        </p:nvSpPr>
        <p:spPr>
          <a:xfrm>
            <a:off x="5688000" y="5760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49" name="TextBox 149"/>
          <p:cNvSpPr txBox="1"/>
          <p:nvPr/>
        </p:nvSpPr>
        <p:spPr>
          <a:xfrm>
            <a:off x="5688000" y="590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0" name="TextBox 150"/>
          <p:cNvSpPr txBox="1"/>
          <p:nvPr/>
        </p:nvSpPr>
        <p:spPr>
          <a:xfrm>
            <a:off x="5688000" y="5976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51" name="TextBox 151"/>
          <p:cNvSpPr txBox="1"/>
          <p:nvPr/>
        </p:nvSpPr>
        <p:spPr>
          <a:xfrm>
            <a:off x="5688000" y="6120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2" name="TextBox 152"/>
          <p:cNvSpPr txBox="1"/>
          <p:nvPr/>
        </p:nvSpPr>
        <p:spPr>
          <a:xfrm>
            <a:off x="5688000" y="6192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53" name="TextBox 153"/>
          <p:cNvSpPr txBox="1"/>
          <p:nvPr/>
        </p:nvSpPr>
        <p:spPr>
          <a:xfrm>
            <a:off x="5688000" y="6336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4" name="TextBox 154"/>
          <p:cNvSpPr txBox="1"/>
          <p:nvPr/>
        </p:nvSpPr>
        <p:spPr>
          <a:xfrm>
            <a:off x="5688000" y="6408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55" name="TextBox 155"/>
          <p:cNvSpPr txBox="1"/>
          <p:nvPr/>
        </p:nvSpPr>
        <p:spPr>
          <a:xfrm>
            <a:off x="5688000" y="6552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6" name="TextBox 156"/>
          <p:cNvSpPr txBox="1"/>
          <p:nvPr/>
        </p:nvSpPr>
        <p:spPr>
          <a:xfrm>
            <a:off x="5688000" y="6624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57" name="TextBox 157"/>
          <p:cNvSpPr txBox="1"/>
          <p:nvPr/>
        </p:nvSpPr>
        <p:spPr>
          <a:xfrm>
            <a:off x="5688000" y="6768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8" name="TextBox 158"/>
          <p:cNvSpPr txBox="1"/>
          <p:nvPr/>
        </p:nvSpPr>
        <p:spPr>
          <a:xfrm>
            <a:off x="5688000" y="6840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59" name="TextBox 159"/>
          <p:cNvSpPr txBox="1"/>
          <p:nvPr/>
        </p:nvSpPr>
        <p:spPr>
          <a:xfrm>
            <a:off x="5688000" y="6984000"/>
            <a:ext cx="151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0" name="TextBox 160"/>
          <p:cNvSpPr txBox="1"/>
          <p:nvPr/>
        </p:nvSpPr>
        <p:spPr>
          <a:xfrm>
            <a:off x="5688000" y="7056000"/>
            <a:ext cx="151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161" name="TextBox 161"/>
          <p:cNvSpPr txBox="1"/>
          <p:nvPr/>
        </p:nvSpPr>
        <p:spPr>
          <a:xfrm>
            <a:off x="5688000" y="7200000"/>
            <a:ext cx="1512000" cy="36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2" name="TextBox 162"/>
          <p:cNvSpPr txBox="1"/>
          <p:nvPr/>
        </p:nvSpPr>
        <p:spPr>
          <a:xfrm>
            <a:off x="5688000" y="7560000"/>
            <a:ext cx="1512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3" name="TextBox 163"/>
          <p:cNvSpPr txBox="1"/>
          <p:nvPr/>
        </p:nvSpPr>
        <p:spPr>
          <a:xfrm>
            <a:off x="5688000" y="7632000"/>
            <a:ext cx="864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4" name="TextBox 164"/>
          <p:cNvSpPr txBox="1"/>
          <p:nvPr/>
        </p:nvSpPr>
        <p:spPr>
          <a:xfrm>
            <a:off x="6552000" y="7632000"/>
            <a:ext cx="648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40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dist. other discount override % (default set to 80%)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other (assessed)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discount override % (default set to 80%)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(assessed)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- untaxed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discount override % (default set to 80%)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incoming (assessed)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- untaxed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discount override % (default set to 100%)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(assessed)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taxed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discount override % (default set to 80%)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- taxed (assessed)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untaxed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- untaxed discount override % (default set to 80%)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Pension-untaxed (assessed)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discount override % (default set to 80%)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(assessed)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gross annual income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(scaled)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 / Board (Ongoing)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alimony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other commitments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41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utilities, rates and related costs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utilities and related costs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Telephone, internet, pay TV and media streaming subscriptions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declared living expenses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 - Total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primary owner occupied real estate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 - Total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 - Total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 - Total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 - Total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 - Total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42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 including, household items, personal effects, tools of trade, etc. - Total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--HP / Lease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--Credit Card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--Store Card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Mortgage liabilities (not clearing)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liabilities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Documentation has been obtained to verify and complete conduct check on applicants debt commitments as required by Consumer Credit Policy.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Applicant(s) monthly living expense has been determined through enquiry and discussion with the applicant(s), including explaining the definition of expense categories and providing examples (where required)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Expenses and liabilities do not conflict with any other application information ? including bank and facility statements reviewed for the application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assets listed in the Statement of Position (e.g. vehicle, boat) expenses to run or maintain the asset (e.g. insurance/registration etc.) have been captured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expense and liability values, where there is a difference with the amount declared in loan application a comment explaining the reason for the difference has been captured against the individual expense / liability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(assessed)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 - (threshold)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 - (threshold)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Interest Buffer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DSC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 - (threshold)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rental (assessed)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HEM Value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ICR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 - (threshold)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Facilities (whole dollars)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Lease Facilities (whole dollars)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 - (threshold)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interest (whole dollars)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Credit-mapping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43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 maintenance / Other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Childcare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Clothing and personal care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Education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Groceries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Insurance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Investment property utilities, rates and related costs 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Medical and health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Other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Owner occupied property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Recreation and entertainment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Rent/Board (Ongoing)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Rental property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Telephone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Transport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- Total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1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2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3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 - (threshold)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loans-mapping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Surplus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Facilities (whole dollars)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Lease Facilities (whole dollars)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 - (threshold)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Rent/Board (assessed)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- (threshold)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44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Ref. %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Sub-total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 - (threshold)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discount override (default set to 80%)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 - Household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other commitments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 Maintenance - Household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Childcare - Household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Owner occupied property  - Household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Rent/Board - Household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Rented property - Household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 discount override % (default set to 80%)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 (assessed)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dist. discount override % (default set to 100%)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(assessed)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dist. discount override % (default set to 100%)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(assessed)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own business discount override % (default set to 100%)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received (assessed)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discount override % (default set to 100%)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 (assessed)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45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Distributions (other)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dist. other discount override % (default set to 80%)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other (assessed)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discount override % (default set to 80%)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(assessed)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- untaxed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discount override % (default set to 80%)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incoming (assessed)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- untaxed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discount override % (default set to 100%)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(assessed)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taxed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discount override % (default set to 80%)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- taxed (assessed)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untaxed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- untaxed discount override % (default set to 80%)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Pension-untaxed (assessed)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discount override % (default set to 80%)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(assessed)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gross annual income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(scaled)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 / Board (Ongoing)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46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alimony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other commitments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utilities, rates and related costs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utilities and related costs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Telephone, internet, pay TV and media streaming subscriptions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declared living expenses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 - Total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primary owner occupied real estate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 - Total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 - Total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 - Total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 - Total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 - Total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47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 including, household items, personal effects, tools of trade, etc. - Total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assets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--HP / Lease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--Credit Card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--Store Card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Mortgage liabilities (not clearing)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liabilities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Documentation has been obtained to verify and complete conduct check on applicants debt commitments as required by Consumer Credit Policy.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Applicant(s) monthly living expense has been determined through enquiry and discussion with the applicant(s), including explaining the definition of expense categories and providing examples (where required)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Expenses and liabilities do not conflict with any other application information ? including bank and facility statements reviewed for the application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assets listed in the Statement of Position (e.g. vehicle, boat) expenses to run or maintain the asset (e.g. insurance/registration etc.) have been captured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expense and liability values, where there is a difference with the amount declared in loan application a comment explaining the reason for the difference has been captured against the individual expense / liability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(assessed)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 - (threshold)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 - (threshold)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Interest Buffer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DSC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 - (threshold)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 - (threshold)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rental (assessed)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HEM Value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ICR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 - (threshold)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Facilities (whole dollars)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Lease Facilities (whole dollars)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 - (threshold)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48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interest (whole dollars)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Credit-mapping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 maintenance / Other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Childcare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Clothing and personal care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Education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Groceries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Insurance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Investment property utilities, rates and related costs 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Medical and health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Other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Owner occupied property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Recreation and entertainment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Rent/Board (Ongoing)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Rental property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Telephone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Transport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- Total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1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2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3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- (threshold)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loans-mapping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- (threshold)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Surplus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Facilities (whole dollars)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Lease Facilities (whole dollars)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 - (threshold)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Rent/Board (assessed)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- (threshold)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49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Ref. %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Sub-total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 - (threshold)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discount override (default set to 80%)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 - Household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other commitments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 Maintenance - Household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Childcare - Household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Owner occupied property  - Household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Rent/Board - Household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Rented property - Household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 - (threshold)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Salary / PAYG (base income)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 discount override % (default set to 80%)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Bonuses (assessed)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(own business)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dist. discount override % (default set to 100%)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Partnership distributions (assessed)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(own business)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dist. discount override % (default set to 100%)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Trust distributions (assessed)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(own business)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own business discount override % (default set to 100%)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received (assessed)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discount override % (default set to 100%)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50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Surplus business profit  (assessed)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Addbacks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Distributions (other)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/ dist. other discount override % (default set to 80%)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Dividends other (assessed)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discount override % (default set to 80%)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income (assessed)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- untaxed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support discount override % (default set to 80%)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incoming (assessed)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- untaxed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income discount override % (default set to 100%)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Social Security (assessed)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taxed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discount override % (default set to 80%)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- taxed (assessed)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/ superannuation - untaxed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 / annuities - untaxed discount override % (default set to 80%)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Pension-untaxed (assessed)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(non base)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discount override % (default set to 80%)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income (assessed)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gross annual income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gross annual income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(calculated)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deductable interest (user input)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taxable income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projected after tax income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(scaled)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51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 / Board (Ongoing)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/ alimony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other commitments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utilities, rates and related costs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utilities and related costs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Telephone, internet, pay TV and media streaming subscriptions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declared living expenses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 - Total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primary owner occupied real estate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Cheque, savings, term deposit and other accounts - Total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8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70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Superannuation - Total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2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4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7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9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Life insurance and unit trusts - Total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81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3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5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7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Shares and other investments - Total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90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2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432000"/>
            <a:ext cx="3600000" cy="1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52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3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Motor vehicle (inc. boats) - Total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4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6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assets including, household items, personal effects, tools of trade, etc. - Total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assets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Property liabilities secured against assets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7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29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--HP / Lease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--Credit Card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--Store Card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Mortgage liabilities (not clearing)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0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liabilities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2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Documentation has been obtained to verify and complete conduct check on applicants debt commitments as required by Consumer Credit Policy.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Applicant(s) monthly living expense has been determined through enquiry and discussion with the applicant(s), including explaining the definition of expense categories and providing examples (where required)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Expenses and liabilities do not conflict with any other application information ? including bank and facility statements reviewed for the application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assets listed in the Statement of Position (e.g. vehicle, boat) expenses to run or maintain the asset (e.g. insurance/registration etc.) have been captured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For all expense and liability values, where there is a difference with the amount declared in loan application a comment explaining the reason for the difference has been captured against the individual expense / liability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3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 maintenance (assessed)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5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Childcare - (threshold)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7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Clothing and personal care - (threshold)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Interest Buffer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DSC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Education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Groceries - (threshold)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8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rental (assessed)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0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HEM Value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Home / Investment loans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1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ICR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3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Income Available for Debt Service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Insurance - (threshold)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Facilities (whole dollars)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on Lease Facilities (whole dollars)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360000" y="9468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3960000" y="1224000"/>
            <a:ext cx="1728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5688000" y="1224000"/>
            <a:ext cx="1512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83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53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2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Investment property utilities, rates and related costs - (threshold)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5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Less projected interest (whole dollars)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7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Lines of Credit-mapping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19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 maintenance / Other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1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Childcare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Clothing and personal care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5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Education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8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Groceries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0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Insurance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2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Investment property utilities, rates and related costs 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4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Medical and health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6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Other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38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Owner occupied property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1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Recreation and entertainment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3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Rent/Board (Ongoing)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5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Rental property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7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Telephone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49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Lookup Value - Transport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1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investment real estate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4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- Total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6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1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8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2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0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Market value of real estate (other) 3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2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Medical and health - (threshold)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4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360000" y="66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(Disc Super, etc)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60000" y="69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Other instalment loans-mapping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60000" y="71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Owner occupied property - (threshold)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60000" y="73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360000" y="75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360000" y="77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60000" y="79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loans / Credit cards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360000" y="82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Surplus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360000" y="84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Facilities (whole dollars)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360000" y="86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Principal on Lease Facilities (whole dollars)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360000" y="88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Projected taxable income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0000" y="90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Recreation and entertainment - (threshold)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60000" y="92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Rent/Board (assessed)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3960000" y="1224000"/>
            <a:ext cx="1728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688000" y="1224000"/>
            <a:ext cx="1512000" cy="828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54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360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360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224000"/>
            <a:ext cx="3600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2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Rented property - (threshold)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44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165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187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208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30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52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273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295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60000" y="316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38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360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81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 %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0000" y="403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Shading Ref. %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60000" y="424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Sub-total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60000" y="446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Telephone - (threshold)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60000" y="468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annual rental discount override (default set to 80%)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60000" y="489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60000" y="511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living expenses - Household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60000" y="532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assessed other commitments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360000" y="554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 Maintenance - Household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60000" y="5760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Childcare - Household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360000" y="5976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Owner occupied property  - Household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60000" y="6192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Rent/Board - Household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360000" y="6408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Rented property - Household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60000" y="6624000"/>
            <a:ext cx="360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Transport - (threshold)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3960000" y="1224000"/>
            <a:ext cx="1728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5688000" y="1224000"/>
            <a:ext cx="1512000" cy="56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6840000" cy="86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60000" y="9612000"/>
            <a:ext cx="6840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6840000" cy="36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Personal Financials</a:t>
            </a:r>
          </a:p>
        </p:txBody>
      </p:sp>
      <p:cxnSp>
        <p:nvCxnSpPr>
          <p:cNvPr id="9" name="Line 9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0" name="TextBox 10"/>
          <p:cNvSpPr txBox="1"/>
          <p:nvPr/>
        </p:nvSpPr>
        <p:spPr>
          <a:xfrm>
            <a:off x="360000" y="9828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55 of 57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1224000"/>
            <a:ext cx="6840000" cy="36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1224000"/>
            <a:ext cx="6840000" cy="57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440000"/>
            <a:ext cx="6840000" cy="36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24000"/>
            <a:ext cx="684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>Personal Financials Comments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800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800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595959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2088000"/>
            <a:ext cx="6840000" cy="50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2160000"/>
            <a:ext cx="684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Rental Schedule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0000" y="2376000"/>
            <a:ext cx="18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Future location for Rental Property details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2592000"/>
            <a:ext cx="6840000" cy="230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000" y="2952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Actual Personal Surplus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032000" y="2952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0000" y="3384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Required Personal Surplus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032000" y="3384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$0.00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2736000"/>
            <a:ext cx="6840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Consumer Servicing Ratios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3816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Commitment Cover Ratio (CCR /DSC)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4032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Living Expense / Income Ratio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4032000" y="3816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0.00x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0000" y="4248000"/>
            <a:ext cx="201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Net Income (WBC)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4032000" y="4248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60000" y="4464000"/>
            <a:ext cx="201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Gross Income (SBG)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60000" y="4680000"/>
            <a:ext cx="367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Net Equity $'000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4032000" y="4680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$0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032000" y="4464000"/>
            <a:ext cx="316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60000" y="3168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      Projected after tax income - Rent - Child Maintenance/Others - Total amount payable on all facilities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60000" y="3600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i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      Greater of Total Declared Living Expenses entered or HEM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9972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cxnSp>
        <p:nvCxnSpPr>
          <p:cNvPr id="2" name="Line 2"/>
          <p:cNvCxnSpPr/>
          <p:nvPr/>
        </p:nvCxnSpPr>
        <p:spPr>
          <a:xfrm>
            <a:off x="360000" y="1080000"/>
            <a:ext cx="9972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3" name="TextBox 3"/>
          <p:cNvSpPr txBox="1"/>
          <p:nvPr/>
        </p:nvSpPr>
        <p:spPr>
          <a:xfrm>
            <a:off x="360000" y="1080000"/>
            <a:ext cx="9972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224000"/>
            <a:ext cx="9972000" cy="43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1656000"/>
            <a:ext cx="9972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1728000"/>
            <a:ext cx="9972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60000" y="1800000"/>
            <a:ext cx="9972000" cy="43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60000" y="2232000"/>
            <a:ext cx="9972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60000" y="2304000"/>
            <a:ext cx="9972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Facilities - Business</a:t>
            </a:r>
          </a:p>
        </p:txBody>
      </p:sp>
      <p:cxnSp>
        <p:nvCxnSpPr>
          <p:cNvPr id="14" name="Line 14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5" name="TextBox 15"/>
          <p:cNvSpPr txBox="1"/>
          <p:nvPr/>
        </p:nvSpPr>
        <p:spPr>
          <a:xfrm>
            <a:off x="360000" y="6696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56 of 57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6480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* Facilities marked with an asterisk (*) have a manually entered Actual Repayment (Per month)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60000" y="1080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DA291C"/>
                </a:solidFill>
                <a:latin typeface="Arial" pitchFamily="18" charset="0"/>
                <a:cs typeface="Arial" pitchFamily="18" charset="0"/>
              </a:rPr>
              <a:t>BUSINESS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0000" y="1224000"/>
            <a:ext cx="2808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Entity Name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168000" y="1224000"/>
            <a:ext cx="7128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Concurrency Sole Trader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0000" y="1440000"/>
            <a:ext cx="3240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Facilities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104000" y="1440000"/>
            <a:ext cx="1296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Payable (Actual)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5472000" y="1440000"/>
            <a:ext cx="1440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Payable (Actual)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984000" y="1440000"/>
            <a:ext cx="1800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Payable (SAR)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8856000" y="1440000"/>
            <a:ext cx="1440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Payable (SAR)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1800000"/>
            <a:ext cx="2808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Entity Name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168000" y="1800000"/>
            <a:ext cx="7128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Rogers Cafe Shop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016000"/>
            <a:ext cx="3240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Facilities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4104000" y="2016000"/>
            <a:ext cx="1296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Payable (Actual)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5472000" y="2016000"/>
            <a:ext cx="1440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Payable (Actual)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6984000" y="2016000"/>
            <a:ext cx="1800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Payable (SAR)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8856000" y="2016000"/>
            <a:ext cx="1440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Payable (SAR)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0000" y="360000"/>
            <a:ext cx="9972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cxnSp>
        <p:nvCxnSpPr>
          <p:cNvPr id="2" name="Line 2"/>
          <p:cNvCxnSpPr/>
          <p:nvPr/>
        </p:nvCxnSpPr>
        <p:spPr>
          <a:xfrm>
            <a:off x="360000" y="1080000"/>
            <a:ext cx="9972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3" name="TextBox 3"/>
          <p:cNvSpPr txBox="1"/>
          <p:nvPr/>
        </p:nvSpPr>
        <p:spPr>
          <a:xfrm>
            <a:off x="360000" y="1080000"/>
            <a:ext cx="9972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0000" y="1872000"/>
            <a:ext cx="9972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0000" y="2664000"/>
            <a:ext cx="9972000" cy="7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0000" y="360000"/>
            <a:ext cx="5688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98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Concurrency Group - 10000081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60000" y="576000"/>
            <a:ext cx="5184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ServiceabilityReportAssessment (100025)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048000" y="360000"/>
            <a:ext cx="1152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FNFIS\e5634252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544000" y="576000"/>
            <a:ext cx="1656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dirty="0" smtClean="0">
                <a:solidFill>
                  <a:srgbClr val="7F7F7F"/>
                </a:solidFill>
                <a:latin typeface="Arial" pitchFamily="18" charset="0"/>
                <a:cs typeface="Arial" pitchFamily="18" charset="0"/>
              </a:rPr>
              <a:t>Date Created: 27/09/2021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60000" y="792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968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Facilities - household &amp; Personal</a:t>
            </a:r>
          </a:p>
        </p:txBody>
      </p:sp>
      <p:cxnSp>
        <p:nvCxnSpPr>
          <p:cNvPr id="10" name="Line 10"/>
          <p:cNvCxnSpPr/>
          <p:nvPr/>
        </p:nvCxnSpPr>
        <p:spPr>
          <a:xfrm>
            <a:off x="360000" y="1080000"/>
            <a:ext cx="6840000" cy="0"/>
          </a:xfrm>
          <a:prstGeom prst="line">
            <a:avLst/>
          </a:prstGeom>
          <a:ln w="9144">
            <a:solidFill>
              <a:srgbClr val="7F7F7F"/>
            </a:solidFill>
            <a:prstDash val="solid"/>
          </a:ln>
        </p:spPr>
      </p:cxnSp>
      <p:sp>
        <p:nvSpPr>
          <p:cNvPr id="11" name="TextBox 11"/>
          <p:cNvSpPr txBox="1"/>
          <p:nvPr/>
        </p:nvSpPr>
        <p:spPr>
          <a:xfrm>
            <a:off x="360000" y="6696000"/>
            <a:ext cx="6840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Page 57 of 57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60000" y="6480000"/>
            <a:ext cx="6840000" cy="216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* Facilities marked with an asterisk (*) have a manually entered Actual Repayment (Per month)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000" y="1152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DA291C"/>
                </a:solidFill>
                <a:latin typeface="Arial" pitchFamily="18" charset="0"/>
                <a:cs typeface="Arial" pitchFamily="18" charset="0"/>
              </a:rPr>
              <a:t>HOUSEHOLD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0000" y="1296000"/>
            <a:ext cx="6696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Entity Name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0000" y="1584000"/>
            <a:ext cx="6696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0000" y="1656000"/>
            <a:ext cx="6696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Facilities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056000" y="1152000"/>
            <a:ext cx="1728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056000" y="1152000"/>
            <a:ext cx="1728000" cy="43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056000" y="1296000"/>
            <a:ext cx="1728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Tony Stark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7416000" y="1656000"/>
            <a:ext cx="1368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Payable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784000" y="1152000"/>
            <a:ext cx="1512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784000" y="1152000"/>
            <a:ext cx="1512000" cy="43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784000" y="1296000"/>
            <a:ext cx="1512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Prospect 1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8928000" y="1656000"/>
            <a:ext cx="1368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Payable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000" y="1944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DA291C"/>
                </a:solidFill>
                <a:latin typeface="Arial" pitchFamily="18" charset="0"/>
                <a:cs typeface="Arial" pitchFamily="18" charset="0"/>
              </a:rPr>
              <a:t>PERSONAL ENTITY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0000" y="2088000"/>
            <a:ext cx="6696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Entity Name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60000" y="2376000"/>
            <a:ext cx="6696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60000" y="2448000"/>
            <a:ext cx="6696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Facilities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7056000" y="1944000"/>
            <a:ext cx="1728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7056000" y="1944000"/>
            <a:ext cx="1728000" cy="43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7056000" y="2088000"/>
            <a:ext cx="1728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7416000" y="2448000"/>
            <a:ext cx="1368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Payable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8784000" y="1944000"/>
            <a:ext cx="1512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8784000" y="1944000"/>
            <a:ext cx="1512000" cy="43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8784000" y="2088000"/>
            <a:ext cx="1512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Nick Fury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8928000" y="2448000"/>
            <a:ext cx="1368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Payable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60000" y="2736000"/>
            <a:ext cx="3600000" cy="144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DA291C"/>
                </a:solidFill>
                <a:latin typeface="Arial" pitchFamily="18" charset="0"/>
                <a:cs typeface="Arial" pitchFamily="18" charset="0"/>
              </a:rPr>
              <a:t>PERSONAL ENTITY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0000" y="2880000"/>
            <a:ext cx="6696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Entity Name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0000" y="3168000"/>
            <a:ext cx="6696000" cy="288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60000" y="3240000"/>
            <a:ext cx="6696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Facilities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7056000" y="2736000"/>
            <a:ext cx="1728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7056000" y="2736000"/>
            <a:ext cx="1728000" cy="43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7056000" y="2880000"/>
            <a:ext cx="1728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7416000" y="3240000"/>
            <a:ext cx="1368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Interest Payable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8784000" y="2736000"/>
            <a:ext cx="1512000" cy="720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8784000" y="2736000"/>
            <a:ext cx="1512000" cy="432000"/>
          </a:xfrm>
          <a:prstGeom prst="rect">
            <a:avLst/>
          </a:prstGeom>
          <a:noFill/>
        </p:spPr>
        <p:txBody>
          <a:bodyPr horzOverflow="clip" vertOverflow="clip" lIns="0" tIns="0" rIns="0" bIns="0" wrap="none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/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8784000" y="2880000"/>
            <a:ext cx="1512000" cy="216000"/>
          </a:xfrm>
          <a:prstGeom prst="rect">
            <a:avLst/>
          </a:prstGeom>
          <a:solidFill>
            <a:srgbClr val="F2F2F2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Prospect 2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8928000" y="3240000"/>
            <a:ext cx="1368000" cy="216000"/>
          </a:xfrm>
          <a:prstGeom prst="rect">
            <a:avLst/>
          </a:prstGeom>
          <a:solidFill>
            <a:srgbClr val="FFFFFF"/>
          </a:solidFill>
        </p:spPr>
        <p:txBody>
          <a:bodyPr horzOverflow="clip" vertOverflow="clip" lIns="0" tIns="0" rIns="0" bIns="0" wrap="none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3F3F3F"/>
                </a:solidFill>
                <a:latin typeface="Arial" pitchFamily="18" charset="0"/>
                <a:cs typeface="Arial" pitchFamily="18" charset="0"/>
              </a:rPr>
              <a:t>Total Payable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57</Slides>
  <PresentationFormat>On-screen Show (4:3)</PresentationFormat>
  <TotalTime>0</TotalTime>
  <Words>0</Words>
  <Paragraphs>0</Paragraphs>
  <Notes>0</Notes>
  <HiddenSlides>0</HiddenSlides>
  <MMClips>0</MMClips>
  <ScaleCrop>false</ScaleCrop>
  <HeadingPairs>
    <vt:vector size="4" baseType="variant">
      <vt:variant>
        <vt:lpstr>Theme</vt:lpstr>
      </vt:variant>
      <vt:variant>
        <vt:i4>57</vt:i4>
      </vt:variant>
      <vt:variant>
        <vt:lpstr>Slide Titles</vt:lpstr>
      </vt:variant>
      <vt:variant>
        <vt:i4>57</vt:i4>
      </vt:variant>
    </vt:vector>
  </HeadingPairs>
  <TitlesOfParts>
    <vt:vector size="5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</vt:vector>
  </TitlesOfParts>
  <Company>Stimulsoft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Stimulsoft Reports</dc:creator>
  <cp:keywords/>
  <dc:description/>
  <cp:lastModifiedBy>Stimulsoft Reports</cp:lastModifiedBy>
  <cp:revision>1</cp:revision>
  <dcterms:created xsi:type="dcterms:W3CDTF">2021-09-27T17:58:53Z</dcterms:created>
  <dcterms:modified xsi:type="dcterms:W3CDTF">2021-09-27T17:58:53Z</dcterms:modified>
</cp:coreProperties>
</file>